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1"/>
  </p:sldMasterIdLst>
  <p:notesMasterIdLst>
    <p:notesMasterId r:id="rId23"/>
  </p:notesMasterIdLst>
  <p:handoutMasterIdLst>
    <p:handoutMasterId r:id="rId24"/>
  </p:handoutMasterIdLst>
  <p:sldIdLst>
    <p:sldId id="334" r:id="rId2"/>
    <p:sldId id="335" r:id="rId3"/>
    <p:sldId id="362" r:id="rId4"/>
    <p:sldId id="361" r:id="rId5"/>
    <p:sldId id="356" r:id="rId6"/>
    <p:sldId id="346" r:id="rId7"/>
    <p:sldId id="357" r:id="rId8"/>
    <p:sldId id="351" r:id="rId9"/>
    <p:sldId id="347" r:id="rId10"/>
    <p:sldId id="360" r:id="rId11"/>
    <p:sldId id="349" r:id="rId12"/>
    <p:sldId id="350" r:id="rId13"/>
    <p:sldId id="348" r:id="rId14"/>
    <p:sldId id="365" r:id="rId15"/>
    <p:sldId id="369" r:id="rId16"/>
    <p:sldId id="352" r:id="rId17"/>
    <p:sldId id="367" r:id="rId18"/>
    <p:sldId id="353" r:id="rId19"/>
    <p:sldId id="345" r:id="rId20"/>
    <p:sldId id="366" r:id="rId21"/>
    <p:sldId id="368" r:id="rId22"/>
  </p:sldIdLst>
  <p:sldSz cx="18288000" cy="10287000"/>
  <p:notesSz cx="6858000" cy="9144000"/>
  <p:defaultTextStyle>
    <a:defPPr>
      <a:defRPr lang="en-US"/>
    </a:defPPr>
    <a:lvl1pPr marL="0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41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683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24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366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07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049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390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732" algn="l" defTabSz="182868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11D303-BD75-4B74-8BAA-06CE2579839F}">
          <p14:sldIdLst>
            <p14:sldId id="334"/>
            <p14:sldId id="335"/>
            <p14:sldId id="362"/>
            <p14:sldId id="361"/>
            <p14:sldId id="356"/>
            <p14:sldId id="346"/>
            <p14:sldId id="357"/>
            <p14:sldId id="351"/>
            <p14:sldId id="347"/>
            <p14:sldId id="360"/>
            <p14:sldId id="349"/>
            <p14:sldId id="350"/>
            <p14:sldId id="348"/>
            <p14:sldId id="365"/>
            <p14:sldId id="369"/>
            <p14:sldId id="352"/>
            <p14:sldId id="367"/>
            <p14:sldId id="353"/>
            <p14:sldId id="345"/>
            <p14:sldId id="366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85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61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1926" autoAdjust="0"/>
  </p:normalViewPr>
  <p:slideViewPr>
    <p:cSldViewPr showGuides="1">
      <p:cViewPr varScale="1">
        <p:scale>
          <a:sx n="42" d="100"/>
          <a:sy n="42" d="100"/>
        </p:scale>
        <p:origin x="1608" y="53"/>
      </p:cViewPr>
      <p:guideLst>
        <p:guide orient="horz" pos="3240"/>
        <p:guide pos="85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-3156" y="-84"/>
      </p:cViewPr>
      <p:guideLst>
        <p:guide orient="horz" pos="5616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chemeClr val="bg2"/>
              </a:solidFill>
              <a:latin typeface="Museo Sans For Dell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E3078-5835-4528-ADED-8585DF9978E7}" type="datetimeFigureOut">
              <a:rPr lang="en-US" smtClean="0">
                <a:solidFill>
                  <a:schemeClr val="bg2"/>
                </a:solidFill>
                <a:latin typeface="Museo Sans For Dell" pitchFamily="2" charset="0"/>
              </a:rPr>
              <a:pPr/>
              <a:t>7/8/2022</a:t>
            </a:fld>
            <a:endParaRPr lang="en-US" dirty="0">
              <a:solidFill>
                <a:schemeClr val="bg2"/>
              </a:solidFill>
              <a:latin typeface="Museo Sans For Dell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57784" y="862203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en-US" sz="1050" dirty="0" smtClean="0">
                <a:solidFill>
                  <a:schemeClr val="bg2"/>
                </a:solidFill>
                <a:latin typeface="Museo Sans For Dell" pitchFamily="2" charset="0"/>
              </a:rPr>
              <a:t>Confidential</a:t>
            </a:r>
            <a:endParaRPr lang="en-US" sz="1050" dirty="0">
              <a:solidFill>
                <a:schemeClr val="bg2"/>
              </a:solidFill>
              <a:latin typeface="Museo Sans For Dell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862203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fld id="{E529F460-24CD-4BF5-A998-076999DB9FE3}" type="slidenum">
              <a:rPr lang="en-US" sz="1050" smtClean="0">
                <a:solidFill>
                  <a:schemeClr val="bg2"/>
                </a:solidFill>
                <a:latin typeface="Museo Sans For Dell" pitchFamily="2" charset="0"/>
              </a:rPr>
              <a:pPr/>
              <a:t>‹#›</a:t>
            </a:fld>
            <a:endParaRPr lang="en-US" sz="1050" dirty="0">
              <a:solidFill>
                <a:schemeClr val="bg2"/>
              </a:solidFill>
              <a:latin typeface="Museo Sans For Dell" pitchFamily="2" charset="0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304800" y="8560593"/>
            <a:ext cx="62484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pic>
        <p:nvPicPr>
          <p:cNvPr id="8" name="Picture 7" descr="Dell_1c_rgb_gray.em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499" y="86250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2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bg2"/>
                </a:solidFill>
                <a:latin typeface="Museo Sans For Dell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bg2"/>
                </a:solidFill>
                <a:latin typeface="Museo Sans For Dell" pitchFamily="2" charset="0"/>
              </a:defRPr>
            </a:lvl1pPr>
          </a:lstStyle>
          <a:p>
            <a:fld id="{F2924AF2-F5A1-4CD5-A34C-44EE8901C02B}" type="datetimeFigureOut">
              <a:rPr lang="en-US" smtClean="0"/>
              <a:pPr/>
              <a:t>7/8/2022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56260" y="8618220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/>
                </a:solidFill>
                <a:latin typeface="Museo Sans For Dell" pitchFamily="2" charset="0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861822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Museo Sans For Dell" pitchFamily="2" charset="0"/>
              </a:defRPr>
            </a:lvl1pPr>
          </a:lstStyle>
          <a:p>
            <a:fld id="{74EDE8FD-66D6-443A-AA67-DD762C273CD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304800" y="8560593"/>
            <a:ext cx="6248400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pic>
        <p:nvPicPr>
          <p:cNvPr id="9" name="Picture 8" descr="Dell_1c_rgb_gra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2499" y="86250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342878" indent="-342878" algn="l" defTabSz="1828683" rtl="0" eaLnBrk="1" latinLnBrk="0" hangingPunct="1">
      <a:buFont typeface="Arial" pitchFamily="34" charset="0"/>
      <a:buChar char="•"/>
      <a:defRPr sz="2400" kern="1200">
        <a:solidFill>
          <a:schemeClr val="accent5"/>
        </a:solidFill>
        <a:latin typeface="Museo Sans For Dell" pitchFamily="2" charset="0"/>
        <a:ea typeface="+mn-ea"/>
        <a:cs typeface="+mn-cs"/>
      </a:defRPr>
    </a:lvl1pPr>
    <a:lvl2pPr marL="1028634" indent="-342878" algn="l" defTabSz="1828683" rtl="0" eaLnBrk="1" latinLnBrk="0" hangingPunct="1">
      <a:buFont typeface="Arial" pitchFamily="34" charset="0"/>
      <a:buChar char="‒"/>
      <a:defRPr sz="2200" kern="1200">
        <a:solidFill>
          <a:schemeClr val="accent5"/>
        </a:solidFill>
        <a:latin typeface="Museo Sans For Dell" pitchFamily="2" charset="0"/>
        <a:ea typeface="+mn-ea"/>
        <a:cs typeface="+mn-cs"/>
      </a:defRPr>
    </a:lvl2pPr>
    <a:lvl3pPr marL="1600098" indent="-228585" algn="l" defTabSz="1828683" rtl="0" eaLnBrk="1" latinLnBrk="0" hangingPunct="1">
      <a:buFont typeface="Museo Sans For Dell 300" pitchFamily="50" charset="0"/>
      <a:buChar char="›"/>
      <a:defRPr sz="2100" kern="1200">
        <a:solidFill>
          <a:schemeClr val="accent5"/>
        </a:solidFill>
        <a:latin typeface="Museo Sans For Dell" pitchFamily="2" charset="0"/>
        <a:ea typeface="+mn-ea"/>
        <a:cs typeface="+mn-cs"/>
      </a:defRPr>
    </a:lvl3pPr>
    <a:lvl4pPr marL="2171561" indent="-228585" algn="l" defTabSz="1828683" rtl="0" eaLnBrk="1" latinLnBrk="0" hangingPunct="1">
      <a:buFont typeface="Arial" pitchFamily="34" charset="0"/>
      <a:buChar char="•"/>
      <a:defRPr sz="2000" kern="1200">
        <a:solidFill>
          <a:schemeClr val="accent5"/>
        </a:solidFill>
        <a:latin typeface="Museo Sans For Dell" pitchFamily="2" charset="0"/>
        <a:ea typeface="+mn-ea"/>
        <a:cs typeface="+mn-cs"/>
      </a:defRPr>
    </a:lvl4pPr>
    <a:lvl5pPr marL="2743024" indent="-228585" algn="l" defTabSz="1828683" rtl="0" eaLnBrk="1" latinLnBrk="0" hangingPunct="1">
      <a:buFont typeface="Museo Sans For Dell 300" pitchFamily="50" charset="0"/>
      <a:buChar char="»"/>
      <a:defRPr sz="1800" kern="1200">
        <a:solidFill>
          <a:schemeClr val="accent5"/>
        </a:solidFill>
        <a:latin typeface="Museo Sans For Dell" pitchFamily="2" charset="0"/>
        <a:ea typeface="+mn-ea"/>
        <a:cs typeface="+mn-cs"/>
      </a:defRPr>
    </a:lvl5pPr>
    <a:lvl6pPr marL="4571707" algn="l" defTabSz="182868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049" algn="l" defTabSz="182868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390" algn="l" defTabSz="182868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732" algn="l" defTabSz="182868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indent="0">
              <a:lnSpc>
                <a:spcPct val="120000"/>
              </a:lnSpc>
            </a:pPr>
            <a:endParaRPr lang="en-US" sz="5600" dirty="0" smtClean="0"/>
          </a:p>
          <a:p>
            <a:pPr indent="0">
              <a:lnSpc>
                <a:spcPct val="120000"/>
              </a:lnSpc>
            </a:pPr>
            <a:r>
              <a:rPr lang="en-US" sz="5600" dirty="0" smtClean="0"/>
              <a:t>Transparency &amp; User Input</a:t>
            </a:r>
          </a:p>
          <a:p>
            <a:pPr lvl="1" indent="0">
              <a:lnSpc>
                <a:spcPct val="120000"/>
              </a:lnSpc>
            </a:pPr>
            <a:r>
              <a:rPr lang="en-US" sz="4800" dirty="0" smtClean="0"/>
              <a:t>Transportation Website</a:t>
            </a:r>
          </a:p>
          <a:p>
            <a:pPr lvl="1" indent="0">
              <a:lnSpc>
                <a:spcPct val="120000"/>
              </a:lnSpc>
            </a:pPr>
            <a:r>
              <a:rPr lang="en-US" sz="4800" dirty="0" smtClean="0"/>
              <a:t>Value User Recommendations &amp; Service Requests</a:t>
            </a:r>
          </a:p>
          <a:p>
            <a:pPr lvl="1" indent="0">
              <a:lnSpc>
                <a:spcPct val="120000"/>
              </a:lnSpc>
            </a:pPr>
            <a:r>
              <a:rPr lang="en-US" sz="4800" dirty="0" smtClean="0"/>
              <a:t>Citizen’s Academy</a:t>
            </a:r>
          </a:p>
          <a:p>
            <a:pPr lvl="1" indent="0">
              <a:lnSpc>
                <a:spcPct val="120000"/>
              </a:lnSpc>
            </a:pPr>
            <a:endParaRPr lang="en-US" sz="1300" dirty="0" smtClean="0"/>
          </a:p>
          <a:p>
            <a:pPr indent="0">
              <a:lnSpc>
                <a:spcPct val="120000"/>
              </a:lnSpc>
            </a:pPr>
            <a:r>
              <a:rPr lang="en-US" sz="5600" dirty="0" smtClean="0"/>
              <a:t>Leverage Technology</a:t>
            </a:r>
          </a:p>
          <a:p>
            <a:pPr lvl="1" indent="0">
              <a:lnSpc>
                <a:spcPct val="120000"/>
              </a:lnSpc>
            </a:pPr>
            <a:r>
              <a:rPr lang="en-US" sz="4800" dirty="0" smtClean="0"/>
              <a:t>Effective Real-Time Traffic Management</a:t>
            </a:r>
          </a:p>
          <a:p>
            <a:pPr lvl="1" indent="0">
              <a:lnSpc>
                <a:spcPct val="120000"/>
              </a:lnSpc>
            </a:pPr>
            <a:r>
              <a:rPr lang="en-US" sz="4800" dirty="0" smtClean="0"/>
              <a:t>Continuous Improvement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0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5600" dirty="0" smtClean="0"/>
              <a:t>CATV - Analog (Pre 2000)</a:t>
            </a:r>
          </a:p>
          <a:p>
            <a:pPr lvl="1"/>
            <a:r>
              <a:rPr lang="en-US" sz="4800" dirty="0" smtClean="0"/>
              <a:t>Supported analog PTZ Cameras</a:t>
            </a:r>
          </a:p>
          <a:p>
            <a:pPr lvl="1"/>
            <a:r>
              <a:rPr lang="en-US" sz="4800" dirty="0" smtClean="0"/>
              <a:t>B-Side Plant decommissioned by Cable Company</a:t>
            </a:r>
          </a:p>
          <a:p>
            <a:pPr lvl="1"/>
            <a:endParaRPr lang="en-US" sz="2300" dirty="0" smtClean="0"/>
          </a:p>
          <a:p>
            <a:r>
              <a:rPr lang="en-US" sz="5600" dirty="0" smtClean="0"/>
              <a:t>900 MHz Spread Spectrum Radio </a:t>
            </a:r>
            <a:r>
              <a:rPr lang="en-US" sz="6000" dirty="0" smtClean="0"/>
              <a:t>(2000-2016)</a:t>
            </a:r>
            <a:endParaRPr lang="en-US" sz="5600" dirty="0" smtClean="0"/>
          </a:p>
          <a:p>
            <a:pPr lvl="1"/>
            <a:r>
              <a:rPr lang="en-US" sz="4800" dirty="0" smtClean="0"/>
              <a:t>Repeaters on water towers, City hall, and a leased AT&amp;T tower</a:t>
            </a:r>
          </a:p>
          <a:p>
            <a:pPr lvl="1"/>
            <a:r>
              <a:rPr lang="en-US" sz="4800" dirty="0" smtClean="0"/>
              <a:t>Limited Bandwidth, No CCTV support</a:t>
            </a:r>
          </a:p>
          <a:p>
            <a:pPr lvl="1"/>
            <a:r>
              <a:rPr lang="en-US" sz="4800" dirty="0" smtClean="0"/>
              <a:t>Line of Sight Issues</a:t>
            </a:r>
          </a:p>
          <a:p>
            <a:pPr lvl="1"/>
            <a:endParaRPr lang="en-US" sz="1600" dirty="0" smtClean="0"/>
          </a:p>
          <a:p>
            <a:r>
              <a:rPr lang="en-US" sz="5600" dirty="0" smtClean="0"/>
              <a:t>Wireless </a:t>
            </a:r>
            <a:r>
              <a:rPr lang="en-US" sz="5600" dirty="0" err="1" smtClean="0"/>
              <a:t>MotoMesh</a:t>
            </a:r>
            <a:r>
              <a:rPr lang="en-US" sz="5600" dirty="0" smtClean="0"/>
              <a:t> Network (2014-2020)</a:t>
            </a:r>
          </a:p>
          <a:p>
            <a:pPr lvl="1"/>
            <a:r>
              <a:rPr lang="en-US" sz="4800" dirty="0" smtClean="0"/>
              <a:t>Ethernet connectivity</a:t>
            </a:r>
          </a:p>
          <a:p>
            <a:pPr lvl="1"/>
            <a:r>
              <a:rPr lang="en-US" sz="4800" dirty="0" smtClean="0"/>
              <a:t>Limited Bandwidth, Poor Performance</a:t>
            </a:r>
          </a:p>
          <a:p>
            <a:pPr lvl="1"/>
            <a:r>
              <a:rPr lang="en-US" sz="4800" dirty="0" smtClean="0"/>
              <a:t>Line of Sight Issues</a:t>
            </a:r>
          </a:p>
          <a:p>
            <a:pPr lvl="1"/>
            <a:endParaRPr lang="en-US" sz="2200" dirty="0" smtClean="0"/>
          </a:p>
          <a:p>
            <a:pPr defTabSz="914400"/>
            <a:r>
              <a:rPr lang="en-US" sz="5600" dirty="0" err="1" smtClean="0"/>
              <a:t>Cradlepoint</a:t>
            </a:r>
            <a:r>
              <a:rPr lang="en-US" sz="5600" dirty="0" smtClean="0"/>
              <a:t> 4G LTE (2015-Future)</a:t>
            </a:r>
          </a:p>
          <a:p>
            <a:pPr defTabSz="914400"/>
            <a:r>
              <a:rPr lang="en-US" sz="5600" dirty="0" smtClean="0"/>
              <a:t>Fiber Network (2019-Future)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9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5600" dirty="0" smtClean="0"/>
              <a:t>CATV - Analog (Pre 2000)</a:t>
            </a:r>
          </a:p>
          <a:p>
            <a:pPr lvl="1"/>
            <a:r>
              <a:rPr lang="en-US" sz="4800" dirty="0" smtClean="0"/>
              <a:t>Supported analog PTZ Cameras</a:t>
            </a:r>
          </a:p>
          <a:p>
            <a:pPr lvl="1"/>
            <a:r>
              <a:rPr lang="en-US" sz="4800" dirty="0" smtClean="0"/>
              <a:t>B-Side Plant decommissioned by Cable Company</a:t>
            </a:r>
          </a:p>
          <a:p>
            <a:pPr lvl="1"/>
            <a:endParaRPr lang="en-US" sz="2300" dirty="0" smtClean="0"/>
          </a:p>
          <a:p>
            <a:r>
              <a:rPr lang="en-US" sz="5600" dirty="0" smtClean="0"/>
              <a:t>900 MHz Spread Spectrum Radio </a:t>
            </a:r>
            <a:r>
              <a:rPr lang="en-US" sz="6000" dirty="0" smtClean="0"/>
              <a:t>(2000-2016)</a:t>
            </a:r>
            <a:endParaRPr lang="en-US" sz="5600" dirty="0" smtClean="0"/>
          </a:p>
          <a:p>
            <a:pPr lvl="1"/>
            <a:r>
              <a:rPr lang="en-US" sz="4800" dirty="0" smtClean="0"/>
              <a:t>Repeaters on water towers, City hall, and a leased AT&amp;T tower</a:t>
            </a:r>
          </a:p>
          <a:p>
            <a:pPr lvl="1"/>
            <a:r>
              <a:rPr lang="en-US" sz="4800" dirty="0" smtClean="0"/>
              <a:t>Limited Bandwidth, No CCTV support</a:t>
            </a:r>
          </a:p>
          <a:p>
            <a:pPr lvl="1"/>
            <a:r>
              <a:rPr lang="en-US" sz="4800" dirty="0" smtClean="0"/>
              <a:t>Line of Sight Issues</a:t>
            </a:r>
          </a:p>
          <a:p>
            <a:pPr lvl="1"/>
            <a:endParaRPr lang="en-US" sz="1600" dirty="0" smtClean="0"/>
          </a:p>
          <a:p>
            <a:r>
              <a:rPr lang="en-US" sz="5600" dirty="0" smtClean="0"/>
              <a:t>Wireless </a:t>
            </a:r>
            <a:r>
              <a:rPr lang="en-US" sz="5600" dirty="0" err="1" smtClean="0"/>
              <a:t>MotoMesh</a:t>
            </a:r>
            <a:r>
              <a:rPr lang="en-US" sz="5600" dirty="0" smtClean="0"/>
              <a:t> Network (2014-2020)</a:t>
            </a:r>
          </a:p>
          <a:p>
            <a:pPr lvl="1"/>
            <a:r>
              <a:rPr lang="en-US" sz="4800" dirty="0" smtClean="0"/>
              <a:t>Ethernet connectivity</a:t>
            </a:r>
          </a:p>
          <a:p>
            <a:pPr lvl="1"/>
            <a:r>
              <a:rPr lang="en-US" sz="4800" dirty="0" smtClean="0"/>
              <a:t>Limited Bandwidth, Poor Performance</a:t>
            </a:r>
          </a:p>
          <a:p>
            <a:pPr lvl="1"/>
            <a:r>
              <a:rPr lang="en-US" sz="4800" dirty="0" smtClean="0"/>
              <a:t>Line of Sight Issues</a:t>
            </a:r>
          </a:p>
          <a:p>
            <a:pPr lvl="1"/>
            <a:endParaRPr lang="en-US" sz="2200" dirty="0" smtClean="0"/>
          </a:p>
          <a:p>
            <a:pPr defTabSz="914400"/>
            <a:r>
              <a:rPr lang="en-US" sz="5600" dirty="0" err="1" smtClean="0"/>
              <a:t>Cradlepoint</a:t>
            </a:r>
            <a:r>
              <a:rPr lang="en-US" sz="5600" dirty="0" smtClean="0"/>
              <a:t> 4G LTE (2015-Future)</a:t>
            </a:r>
          </a:p>
          <a:p>
            <a:pPr defTabSz="914400"/>
            <a:r>
              <a:rPr lang="en-US" sz="5600" dirty="0" smtClean="0"/>
              <a:t>Fiber Network (2019-Future)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87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Adds another 110 signals to the network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3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Supply chain</a:t>
            </a:r>
            <a:r>
              <a:rPr lang="en-US" baseline="0" dirty="0" smtClean="0"/>
              <a:t> issues</a:t>
            </a:r>
          </a:p>
          <a:p>
            <a:r>
              <a:rPr lang="en-US" baseline="0" dirty="0" smtClean="0"/>
              <a:t>Substantially complete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961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TIA</a:t>
            </a:r>
            <a:r>
              <a:rPr lang="en-US" baseline="0" dirty="0" smtClean="0"/>
              <a:t> requirements and Loopholes to thoroughfare standards</a:t>
            </a:r>
          </a:p>
          <a:p>
            <a:r>
              <a:rPr lang="en-US" baseline="0" dirty="0" smtClean="0"/>
              <a:t>Intersection improvements informed by HAL HARS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19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CMAQ – CCTV and a few signal cabinets</a:t>
            </a:r>
          </a:p>
          <a:p>
            <a:r>
              <a:rPr lang="en-US" baseline="0" dirty="0" smtClean="0"/>
              <a:t>ARPA – Vehicle Detection and Wayfinding</a:t>
            </a:r>
          </a:p>
          <a:p>
            <a:r>
              <a:rPr lang="en-US" baseline="0" dirty="0" smtClean="0"/>
              <a:t>Red Light Funds – TMC, </a:t>
            </a:r>
            <a:r>
              <a:rPr lang="en-US" baseline="0" dirty="0" err="1" smtClean="0"/>
              <a:t>Opticom</a:t>
            </a:r>
            <a:r>
              <a:rPr lang="en-US" baseline="0" dirty="0" smtClean="0"/>
              <a:t>, School Zone Flashers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3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Requires</a:t>
            </a:r>
            <a:r>
              <a:rPr lang="en-US" baseline="0" dirty="0" smtClean="0"/>
              <a:t> extensive data clean up</a:t>
            </a:r>
          </a:p>
          <a:p>
            <a:pPr lvl="1"/>
            <a:r>
              <a:rPr lang="en-US" baseline="0" dirty="0" smtClean="0"/>
              <a:t>CRIS data is only as good as the cop that wrote the report</a:t>
            </a:r>
          </a:p>
          <a:p>
            <a:pPr lvl="1"/>
            <a:r>
              <a:rPr lang="en-US" baseline="0" dirty="0" smtClean="0"/>
              <a:t>Cleaning up location, as well as several other parameters</a:t>
            </a:r>
          </a:p>
          <a:p>
            <a:r>
              <a:rPr lang="en-US" baseline="0" dirty="0" smtClean="0"/>
              <a:t>Recently added </a:t>
            </a:r>
            <a:r>
              <a:rPr lang="en-US" baseline="0" dirty="0" err="1" smtClean="0"/>
              <a:t>unsignalized</a:t>
            </a:r>
            <a:r>
              <a:rPr lang="en-US" baseline="0" dirty="0" smtClean="0"/>
              <a:t> and midblock analysis</a:t>
            </a:r>
          </a:p>
          <a:p>
            <a:r>
              <a:rPr lang="en-US" dirty="0" smtClean="0"/>
              <a:t>Segregate</a:t>
            </a:r>
            <a:r>
              <a:rPr lang="en-US" baseline="0" dirty="0" smtClean="0"/>
              <a:t> the highway crashes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2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equipment was over</a:t>
            </a:r>
            <a:r>
              <a:rPr lang="en-US" baseline="0" dirty="0" smtClean="0"/>
              <a:t> 15 years old.</a:t>
            </a:r>
          </a:p>
          <a:p>
            <a:r>
              <a:rPr lang="en-US" baseline="0" dirty="0" smtClean="0"/>
              <a:t>Master Plan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762410">
              <a:defRPr/>
            </a:pPr>
            <a:r>
              <a:rPr lang="en-US" smtClean="0">
                <a:solidFill>
                  <a:srgbClr val="AAAAAA"/>
                </a:solidFill>
              </a:rPr>
              <a:t>City Council Presentation, June 22, 2020</a:t>
            </a:r>
            <a:endParaRPr lang="en-US" dirty="0">
              <a:solidFill>
                <a:srgbClr val="AAAAA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762410">
              <a:defRPr/>
            </a:pPr>
            <a:fld id="{74EDE8FD-66D6-443A-AA67-DD762C273CD5}" type="slidenum">
              <a:rPr lang="en-US">
                <a:solidFill>
                  <a:srgbClr val="AAAAAA"/>
                </a:solidFill>
              </a:rPr>
              <a:pPr defTabSz="1762410">
                <a:defRPr/>
              </a:pPr>
              <a:t>5</a:t>
            </a:fld>
            <a:endParaRPr lang="en-US" dirty="0">
              <a:solidFill>
                <a:srgbClr val="AAA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5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342878" marR="0" indent="-342878" algn="l" defTabSz="1828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600" dirty="0" smtClean="0"/>
              <a:t>Former System</a:t>
            </a:r>
          </a:p>
          <a:p>
            <a:pPr marL="1028634" marR="0" lvl="1" indent="-342878" algn="l" defTabSz="1828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600" dirty="0" smtClean="0"/>
              <a:t>“Dumb” Clocks</a:t>
            </a:r>
          </a:p>
          <a:p>
            <a:pPr marL="1028634" marR="0" lvl="1" indent="-342878" algn="l" defTabSz="1828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600" dirty="0" smtClean="0"/>
              <a:t>Significant Field-crew effort required</a:t>
            </a:r>
          </a:p>
          <a:p>
            <a:pPr marL="1028634" marR="0" lvl="1" indent="-342878" algn="l" defTabSz="1828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600" dirty="0" smtClean="0"/>
              <a:t>Twice</a:t>
            </a:r>
            <a:r>
              <a:rPr lang="en-US" sz="4600" baseline="0" dirty="0" smtClean="0"/>
              <a:t> a year manual programing</a:t>
            </a:r>
            <a:endParaRPr lang="en-US" sz="4600" dirty="0" smtClean="0"/>
          </a:p>
          <a:p>
            <a:pPr marL="1028634" marR="0" lvl="1" indent="-342878" algn="l" defTabSz="1828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600" dirty="0" smtClean="0"/>
              <a:t>Reliant on Citizen calls when not operating correctly</a:t>
            </a:r>
          </a:p>
          <a:p>
            <a:pPr marL="342878" marR="0" indent="-342878" algn="l" defTabSz="1828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800" dirty="0" smtClean="0"/>
              <a:t>Funding Source:  Traffic Safety Fund (Red Light Camera)</a:t>
            </a:r>
          </a:p>
          <a:p>
            <a:pPr lvl="1" indent="0" defTabSz="914400">
              <a:lnSpc>
                <a:spcPct val="120000"/>
              </a:lnSpc>
              <a:buNone/>
            </a:pPr>
            <a:endParaRPr lang="en-US" sz="5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5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Concern was…</a:t>
            </a:r>
          </a:p>
          <a:p>
            <a:r>
              <a:rPr lang="en-US" dirty="0" smtClean="0"/>
              <a:t>Stealing the green</a:t>
            </a:r>
          </a:p>
          <a:p>
            <a:r>
              <a:rPr lang="en-US" dirty="0" smtClean="0"/>
              <a:t>Upgrade phase selectors to Ethernet</a:t>
            </a:r>
          </a:p>
          <a:p>
            <a:r>
              <a:rPr lang="en-US" dirty="0" smtClean="0"/>
              <a:t>Project cost was largely hardware, but also included a new central</a:t>
            </a:r>
            <a:r>
              <a:rPr lang="en-US" baseline="0" dirty="0" smtClean="0"/>
              <a:t> software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5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different</a:t>
            </a:r>
            <a:r>
              <a:rPr lang="en-US" baseline="0" dirty="0" smtClean="0"/>
              <a:t> projects for funding</a:t>
            </a:r>
          </a:p>
          <a:p>
            <a:pPr marL="342878" marR="0" lvl="1" indent="-342878" algn="l" defTabSz="1828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44 cameras existing</a:t>
            </a:r>
          </a:p>
          <a:p>
            <a:r>
              <a:rPr lang="en-US" dirty="0" smtClean="0"/>
              <a:t>160 cameras with first project design is almost</a:t>
            </a:r>
            <a:r>
              <a:rPr lang="en-US" baseline="0" dirty="0" smtClean="0"/>
              <a:t> done</a:t>
            </a:r>
          </a:p>
          <a:p>
            <a:r>
              <a:rPr lang="en-US" baseline="0" dirty="0" smtClean="0"/>
              <a:t>80 cameras with next project this design contract hasn’t been executed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5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VIVDS system is largely </a:t>
            </a:r>
            <a:r>
              <a:rPr lang="en-US" dirty="0" err="1" smtClean="0"/>
              <a:t>autoscope</a:t>
            </a:r>
            <a:r>
              <a:rPr lang="en-US" dirty="0" smtClean="0"/>
              <a:t> </a:t>
            </a:r>
            <a:r>
              <a:rPr lang="en-US" dirty="0" err="1" smtClean="0"/>
              <a:t>solopro</a:t>
            </a:r>
            <a:r>
              <a:rPr lang="en-US" baseline="0" dirty="0" smtClean="0"/>
              <a:t> analog has reached end of life.</a:t>
            </a:r>
          </a:p>
          <a:p>
            <a:r>
              <a:rPr lang="en-US" baseline="0" dirty="0" err="1" smtClean="0"/>
              <a:t>Frankenstien</a:t>
            </a:r>
            <a:r>
              <a:rPr lang="en-US" baseline="0" dirty="0" smtClean="0"/>
              <a:t> maintenance at this point</a:t>
            </a:r>
            <a:endParaRPr lang="en-US" dirty="0" smtClean="0"/>
          </a:p>
          <a:p>
            <a:r>
              <a:rPr lang="en-US" dirty="0" err="1" smtClean="0"/>
              <a:t>Trafficware</a:t>
            </a:r>
            <a:r>
              <a:rPr lang="en-US" baseline="0" dirty="0" smtClean="0"/>
              <a:t> Pods were installed as a pilot adaptive system and those were a total failure</a:t>
            </a:r>
          </a:p>
          <a:p>
            <a:r>
              <a:rPr lang="en-US" baseline="0" dirty="0" smtClean="0"/>
              <a:t>Issues with Video Detection we get a lot of false calls and dropped called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1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5600" dirty="0" err="1" smtClean="0"/>
              <a:t>CalTrans</a:t>
            </a:r>
            <a:r>
              <a:rPr lang="en-US" sz="5600" dirty="0" smtClean="0"/>
              <a:t> 332 cabinets</a:t>
            </a:r>
          </a:p>
          <a:p>
            <a:pPr lvl="1"/>
            <a:r>
              <a:rPr lang="en-US" sz="4800" dirty="0" smtClean="0"/>
              <a:t>Limited 20-channel cabinets</a:t>
            </a:r>
          </a:p>
          <a:p>
            <a:pPr lvl="1"/>
            <a:r>
              <a:rPr lang="en-US" sz="4800" dirty="0" smtClean="0"/>
              <a:t>Limited BBU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61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DE8FD-66D6-443A-AA67-DD762C273CD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0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chemeClr val="bg2">
                <a:tint val="48000"/>
                <a:satMod val="300000"/>
              </a:schemeClr>
            </a:gs>
            <a:gs pos="12000">
              <a:schemeClr val="bg2">
                <a:tint val="48000"/>
                <a:satMod val="300000"/>
              </a:schemeClr>
            </a:gs>
            <a:gs pos="20000">
              <a:schemeClr val="bg2">
                <a:tint val="49000"/>
                <a:satMod val="300000"/>
              </a:schemeClr>
            </a:gs>
            <a:gs pos="100000">
              <a:schemeClr val="bg2"/>
            </a:gs>
          </a:gsLst>
          <a:path path="circle">
            <a:fillToRect l="10000" t="-25000" r="10000" b="12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4"/>
          <a:stretch/>
        </p:blipFill>
        <p:spPr bwMode="auto">
          <a:xfrm>
            <a:off x="0" y="-9526"/>
            <a:ext cx="18288000" cy="770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033772"/>
            <a:ext cx="16154400" cy="2510028"/>
          </a:xfrm>
        </p:spPr>
        <p:txBody>
          <a:bodyPr vert="horz" lIns="182880" tIns="0" rIns="9144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8800" b="1">
                <a:solidFill>
                  <a:schemeClr val="accent6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16154400" cy="2249424"/>
          </a:xfrm>
        </p:spPr>
        <p:txBody>
          <a:bodyPr lIns="237744" tIns="0" rIns="91440" bIns="0" anchor="b"/>
          <a:lstStyle>
            <a:lvl1pPr marL="0" indent="0" algn="l">
              <a:buNone/>
              <a:defRPr sz="4000">
                <a:solidFill>
                  <a:schemeClr val="tx2">
                    <a:lumMod val="50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242F08A-71D6-4EB2-B428-D0DBB8D6380C}" type="datetime1">
              <a:rPr lang="en-US" smtClean="0">
                <a:solidFill>
                  <a:prstClr val="white"/>
                </a:solidFill>
              </a:rPr>
              <a:pPr/>
              <a:t>7/8/2022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2D2B3B-882E-40F3-A32F-6DD51691504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7692502"/>
            <a:ext cx="18288000" cy="68580"/>
          </a:xfrm>
          <a:prstGeom prst="rect">
            <a:avLst/>
          </a:prstGeom>
          <a:solidFill>
            <a:schemeClr val="accent6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9250562"/>
            <a:ext cx="616950" cy="66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005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3172"/>
            <a:ext cx="16459200" cy="1879092"/>
          </a:xfrm>
        </p:spPr>
        <p:txBody>
          <a:bodyPr>
            <a:normAutofit/>
          </a:bodyPr>
          <a:lstStyle>
            <a:lvl1pPr>
              <a:defRPr sz="64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25DB-2156-4FB2-96BC-2F0E5485D1BF}" type="datetime1">
              <a:rPr lang="en-US" smtClean="0">
                <a:solidFill>
                  <a:srgbClr val="AAAAAA"/>
                </a:solidFill>
              </a:rPr>
              <a:pPr/>
              <a:t>7/8/2022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AAA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‹#›</a:t>
            </a:fld>
            <a:endParaRPr lang="en-US">
              <a:solidFill>
                <a:srgbClr val="AAA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8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rotWithShape="1">
          <a:gsLst>
            <a:gs pos="0">
              <a:schemeClr val="bg2">
                <a:tint val="48000"/>
                <a:satMod val="300000"/>
              </a:schemeClr>
            </a:gs>
            <a:gs pos="12000">
              <a:schemeClr val="bg2">
                <a:tint val="48000"/>
                <a:satMod val="300000"/>
              </a:schemeClr>
            </a:gs>
            <a:gs pos="20000">
              <a:schemeClr val="bg2">
                <a:tint val="49000"/>
                <a:satMod val="300000"/>
              </a:schemeClr>
            </a:gs>
            <a:gs pos="100000">
              <a:schemeClr val="bg2"/>
            </a:gs>
          </a:gsLst>
          <a:path path="circle">
            <a:fillToRect l="10000" t="-25000" r="10000" b="12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2"/>
            <a:ext cx="18288000" cy="3903780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3903780"/>
            <a:ext cx="18288000" cy="68580"/>
          </a:xfrm>
          <a:prstGeom prst="rect">
            <a:avLst/>
          </a:prstGeom>
          <a:solidFill>
            <a:schemeClr val="accent6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616" y="178308"/>
            <a:ext cx="16026384" cy="2455164"/>
          </a:xfrm>
        </p:spPr>
        <p:txBody>
          <a:bodyPr vert="horz" lIns="182880" tIns="0" rIns="18288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6400" b="1" cap="none" baseline="0">
                <a:solidFill>
                  <a:schemeClr val="accent6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1328" y="2743200"/>
            <a:ext cx="16044672" cy="1028700"/>
          </a:xfrm>
        </p:spPr>
        <p:txBody>
          <a:bodyPr lIns="292608" tIns="0" rIns="91440" bIns="0" anchor="t"/>
          <a:lstStyle>
            <a:lvl1pPr marL="0" indent="0">
              <a:buNone/>
              <a:defRPr sz="4000">
                <a:solidFill>
                  <a:schemeClr val="tx2">
                    <a:lumMod val="50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9DBEB6-40D8-44EB-A42F-D7814CB198CD}" type="datetime1">
              <a:rPr lang="en-US" smtClean="0">
                <a:solidFill>
                  <a:prstClr val="white"/>
                </a:solidFill>
              </a:rPr>
              <a:pPr/>
              <a:t>7/8/2022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2D2B3B-882E-40F3-A32F-6DD51691504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9250562"/>
            <a:ext cx="616950" cy="66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71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4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660904"/>
            <a:ext cx="8077200" cy="6935724"/>
          </a:xfrm>
        </p:spPr>
        <p:txBody>
          <a:bodyPr lIns="182880"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  <a:extLst/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660904"/>
            <a:ext cx="8077200" cy="693572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  <a:extLst/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B29F-9B94-4A58-84EE-D63A4C116DE2}" type="datetime1">
              <a:rPr lang="en-US" smtClean="0">
                <a:solidFill>
                  <a:srgbClr val="AAAAAA"/>
                </a:solidFill>
              </a:rPr>
              <a:pPr/>
              <a:t>7/8/2022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AAA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‹#›</a:t>
            </a:fld>
            <a:endParaRPr lang="en-US">
              <a:solidFill>
                <a:srgbClr val="AAA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6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548482"/>
            <a:ext cx="8080376" cy="1073032"/>
          </a:xfrm>
        </p:spPr>
        <p:txBody>
          <a:bodyPr lIns="292608" anchor="ctr"/>
          <a:lstStyle>
            <a:lvl1pPr marL="0" indent="0">
              <a:buNone/>
              <a:defRPr sz="4600" b="1" cap="all" baseline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  <a:extLst/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674268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  <a:extLst/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548482"/>
            <a:ext cx="8083550" cy="1073032"/>
          </a:xfrm>
        </p:spPr>
        <p:txBody>
          <a:bodyPr lIns="292608" anchor="ctr"/>
          <a:lstStyle>
            <a:lvl1pPr marL="0" indent="0">
              <a:buNone/>
              <a:defRPr sz="4600" b="1" cap="all" baseline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  <a:extLst/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674268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  <a:extLst/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5843-700B-4F66-B5DA-6BC0FAF16FA3}" type="datetime1">
              <a:rPr lang="en-US" smtClean="0">
                <a:solidFill>
                  <a:srgbClr val="AAAAAA"/>
                </a:solidFill>
              </a:rPr>
              <a:pPr/>
              <a:t>7/8/2022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AAAA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‹#›</a:t>
            </a:fld>
            <a:endParaRPr lang="en-US">
              <a:solidFill>
                <a:srgbClr val="AAA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3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DF205-F2F8-4D4F-B696-A13EE2260D82}" type="datetime1">
              <a:rPr lang="en-US" smtClean="0">
                <a:solidFill>
                  <a:srgbClr val="AAAAAA"/>
                </a:solidFill>
              </a:rPr>
              <a:pPr/>
              <a:t>7/8/2022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AAAA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‹#›</a:t>
            </a:fld>
            <a:endParaRPr lang="en-US">
              <a:solidFill>
                <a:srgbClr val="AAA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9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61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76" y="228600"/>
            <a:ext cx="5047488" cy="1467612"/>
          </a:xfrm>
        </p:spPr>
        <p:txBody>
          <a:bodyPr vert="horz" lIns="146304" rIns="91440" bIns="0" rtlCol="0" anchor="b">
            <a:normAutofit/>
            <a:sp3d prstMaterial="matte"/>
          </a:bodyPr>
          <a:lstStyle>
            <a:lvl1pPr algn="l">
              <a:defRPr sz="4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8757" y="2614700"/>
            <a:ext cx="11841282" cy="6838328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  <a:extLst/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676" y="2595028"/>
            <a:ext cx="4937760" cy="6858000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  <a:extLst/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0F-FE9F-4AC5-BCCB-092077EFAB57}" type="datetime1">
              <a:rPr lang="en-US" smtClean="0">
                <a:solidFill>
                  <a:srgbClr val="AAAAAA"/>
                </a:solidFill>
              </a:rPr>
              <a:pPr/>
              <a:t>7/8/2022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AAA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‹#›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5711474" y="0"/>
            <a:ext cx="91440" cy="2180844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5711474" y="0"/>
            <a:ext cx="91440" cy="2180844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9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33172"/>
            <a:ext cx="5050300" cy="1467612"/>
          </a:xfrm>
        </p:spPr>
        <p:txBody>
          <a:bodyPr lIns="146304" bIns="0" anchor="b">
            <a:sp3d prstMaterial="matte"/>
          </a:bodyPr>
          <a:lstStyle>
            <a:lvl1pPr algn="l">
              <a:defRPr sz="4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07613" y="2227212"/>
            <a:ext cx="12494794" cy="8059788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9184" y="2592324"/>
            <a:ext cx="4937760" cy="6858000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  <a:extLst/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9184" y="1755648"/>
            <a:ext cx="5047488" cy="301752"/>
          </a:xfrm>
        </p:spPr>
        <p:txBody>
          <a:bodyPr/>
          <a:lstStyle/>
          <a:p>
            <a:fld id="{731078AE-706B-429C-8784-8D336FC1770B}" type="datetime1">
              <a:rPr lang="en-US" smtClean="0">
                <a:solidFill>
                  <a:srgbClr val="AAAAAA"/>
                </a:solidFill>
              </a:rPr>
              <a:pPr/>
              <a:t>7/8/2022</a:t>
            </a:fld>
            <a:endParaRPr lang="en-US" dirty="0">
              <a:solidFill>
                <a:srgbClr val="AAAAA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1474" y="0"/>
            <a:ext cx="91440" cy="10287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5711474" y="0"/>
            <a:ext cx="91440" cy="10287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71616" y="1755648"/>
            <a:ext cx="10387584" cy="30175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678656" y="1755648"/>
            <a:ext cx="1467728" cy="301752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‹#›</a:t>
            </a:fld>
            <a:endParaRPr lang="en-US" dirty="0">
              <a:solidFill>
                <a:srgbClr val="AAA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42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2153842"/>
            <a:ext cx="18288000" cy="68580"/>
          </a:xfrm>
          <a:prstGeom prst="rect">
            <a:avLst/>
          </a:prstGeom>
          <a:solidFill>
            <a:schemeClr val="accent6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0"/>
            <a:ext cx="18287998" cy="2150600"/>
          </a:xfrm>
          <a:prstGeom prst="rect">
            <a:avLst/>
          </a:prstGeom>
          <a:solidFill>
            <a:schemeClr val="tx2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16459200" cy="1876594"/>
          </a:xfrm>
          <a:prstGeom prst="rect">
            <a:avLst/>
          </a:prstGeom>
        </p:spPr>
        <p:txBody>
          <a:bodyPr vert="horz" lIns="182880" tIns="91440" rIns="91440" bIns="9144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662790"/>
            <a:ext cx="16459200" cy="6443112"/>
          </a:xfrm>
          <a:prstGeom prst="rect">
            <a:avLst/>
          </a:prstGeom>
        </p:spPr>
        <p:txBody>
          <a:bodyPr vert="horz" lIns="109728" tIns="182880" rIns="182880" b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9410700"/>
            <a:ext cx="4267200" cy="411480"/>
          </a:xfrm>
          <a:prstGeom prst="rect">
            <a:avLst/>
          </a:prstGeom>
        </p:spPr>
        <p:txBody>
          <a:bodyPr vert="horz" lIns="219456" tIns="91440" rIns="91440" bIns="0" rtlCol="0" anchor="b"/>
          <a:lstStyle>
            <a:lvl1pPr algn="l" eaLnBrk="1" latinLnBrk="0" hangingPunct="1">
              <a:defRPr kumimoji="0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extLst/>
          </a:lstStyle>
          <a:p>
            <a:pPr defTabSz="1828800"/>
            <a:fld id="{9D0F4D5E-5D68-45AD-A2E2-5D36ADD1A8B6}" type="datetime1">
              <a:rPr lang="en-US" smtClean="0">
                <a:solidFill>
                  <a:srgbClr val="AAAAAA"/>
                </a:solidFill>
              </a:rPr>
              <a:pPr defTabSz="1828800"/>
              <a:t>7/8/2022</a:t>
            </a:fld>
            <a:endParaRPr lang="en-US" dirty="0">
              <a:solidFill>
                <a:srgbClr val="AAAA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0" y="9410700"/>
            <a:ext cx="9895832" cy="411480"/>
          </a:xfrm>
          <a:prstGeom prst="rect">
            <a:avLst/>
          </a:prstGeom>
        </p:spPr>
        <p:txBody>
          <a:bodyPr vert="horz" lIns="91440" tIns="91440" rIns="91440" bIns="0" rtlCol="0" anchor="b"/>
          <a:lstStyle>
            <a:lvl1pPr algn="l" eaLnBrk="1" latinLnBrk="0" hangingPunct="1">
              <a:defRPr kumimoji="0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extLst/>
          </a:lstStyle>
          <a:p>
            <a:pPr defTabSz="1828800"/>
            <a:endParaRPr lang="en-US" dirty="0">
              <a:solidFill>
                <a:srgbClr val="AAAA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51592" y="9410700"/>
            <a:ext cx="1467728" cy="411480"/>
          </a:xfrm>
          <a:prstGeom prst="rect">
            <a:avLst/>
          </a:prstGeom>
        </p:spPr>
        <p:txBody>
          <a:bodyPr vert="horz" lIns="182880" tIns="91440" rIns="182880" bIns="0" rtlCol="0" anchor="b"/>
          <a:lstStyle>
            <a:lvl1pPr algn="r" eaLnBrk="1" latinLnBrk="0" hangingPunct="1">
              <a:defRPr kumimoji="0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extLst/>
          </a:lstStyle>
          <a:p>
            <a:pPr defTabSz="1828800"/>
            <a:fld id="{6E2D2B3B-882E-40F3-A32F-6DD516915044}" type="slidenum">
              <a:rPr lang="en-US" smtClean="0">
                <a:solidFill>
                  <a:srgbClr val="AAAAAA"/>
                </a:solidFill>
              </a:rPr>
              <a:pPr defTabSz="1828800"/>
              <a:t>‹#›</a:t>
            </a:fld>
            <a:endParaRPr lang="en-US" dirty="0">
              <a:solidFill>
                <a:srgbClr val="AAAAAA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81439" y="6630858"/>
            <a:ext cx="2041526" cy="28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58301"/>
            <a:ext cx="609600" cy="6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48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6400" b="1" kern="1200"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extLst/>
    </p:titleStyle>
    <p:bodyStyle>
      <a:lvl1pPr marL="877824" indent="-64008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463040" indent="-54864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5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993392" indent="-4572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4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32304" indent="-36576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4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852928" indent="-36576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40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255264" indent="-3657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indent="-3657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059936" indent="-3657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462272" indent="-3657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3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10" Type="http://schemas.openxmlformats.org/officeDocument/2006/relationships/image" Target="../media/image23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ostrander@plano.gov" TargetMode="External"/><Relationship Id="rId2" Type="http://schemas.openxmlformats.org/officeDocument/2006/relationships/hyperlink" Target="mailto:mtilke@plano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4152900"/>
            <a:ext cx="16002000" cy="3390900"/>
          </a:xfrm>
        </p:spPr>
        <p:txBody>
          <a:bodyPr>
            <a:normAutofit/>
          </a:bodyPr>
          <a:lstStyle/>
          <a:p>
            <a:r>
              <a:rPr lang="en-US" dirty="0" smtClean="0"/>
              <a:t>Transforming Transportation</a:t>
            </a:r>
            <a:br>
              <a:rPr lang="en-US" dirty="0" smtClean="0"/>
            </a:br>
            <a:r>
              <a:rPr lang="en-US" dirty="0" smtClean="0"/>
              <a:t>in Plano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2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/>
              <a:t>Intersection Traffic Control System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4400" y="2662790"/>
            <a:ext cx="13868400" cy="6976510"/>
          </a:xfrm>
        </p:spPr>
        <p:txBody>
          <a:bodyPr>
            <a:normAutofit fontScale="70000" lnSpcReduction="20000"/>
          </a:bodyPr>
          <a:lstStyle/>
          <a:p>
            <a:pPr marL="237744" indent="0">
              <a:buNone/>
            </a:pPr>
            <a:r>
              <a:rPr lang="en-US" sz="5600" dirty="0" smtClean="0"/>
              <a:t>EXISTING SYSTEM</a:t>
            </a:r>
          </a:p>
          <a:p>
            <a:r>
              <a:rPr lang="en-US" sz="5600" dirty="0" err="1" smtClean="0"/>
              <a:t>CalTrans</a:t>
            </a:r>
            <a:r>
              <a:rPr lang="en-US" sz="5600" dirty="0" smtClean="0"/>
              <a:t> 332 cabinets</a:t>
            </a:r>
            <a:endParaRPr lang="en-US" sz="2000" dirty="0" smtClean="0"/>
          </a:p>
          <a:p>
            <a:r>
              <a:rPr lang="en-US" sz="5600" dirty="0" err="1" smtClean="0"/>
              <a:t>TrafficWare</a:t>
            </a:r>
            <a:r>
              <a:rPr lang="en-US" sz="5600" dirty="0" smtClean="0"/>
              <a:t> 2070 controllers</a:t>
            </a:r>
          </a:p>
          <a:p>
            <a:r>
              <a:rPr lang="en-US" sz="5600" dirty="0" err="1" smtClean="0"/>
              <a:t>Autoscope</a:t>
            </a:r>
            <a:r>
              <a:rPr lang="en-US" sz="5600" dirty="0" smtClean="0"/>
              <a:t> VIVDS</a:t>
            </a:r>
          </a:p>
          <a:p>
            <a:r>
              <a:rPr lang="en-US" sz="5600" dirty="0" smtClean="0"/>
              <a:t>GTT IR </a:t>
            </a:r>
            <a:r>
              <a:rPr lang="en-US" sz="5600" dirty="0" err="1" smtClean="0"/>
              <a:t>Opticom</a:t>
            </a:r>
            <a:r>
              <a:rPr lang="en-US" sz="5600" dirty="0" smtClean="0"/>
              <a:t> with central monitoring</a:t>
            </a:r>
          </a:p>
          <a:p>
            <a:r>
              <a:rPr lang="en-US" sz="5600" dirty="0" err="1"/>
              <a:t>ATMS.now</a:t>
            </a:r>
            <a:r>
              <a:rPr lang="en-US" sz="5600" dirty="0"/>
              <a:t> central system</a:t>
            </a:r>
          </a:p>
          <a:p>
            <a:r>
              <a:rPr lang="en-US" sz="5600" dirty="0" smtClean="0"/>
              <a:t>Limited CCTV coverage</a:t>
            </a:r>
          </a:p>
          <a:p>
            <a:r>
              <a:rPr lang="en-US" sz="5600" dirty="0" smtClean="0"/>
              <a:t>100% </a:t>
            </a:r>
            <a:r>
              <a:rPr lang="en-US" sz="5600" dirty="0" err="1" smtClean="0"/>
              <a:t>ethernet</a:t>
            </a:r>
            <a:r>
              <a:rPr lang="en-US" sz="5600" dirty="0" smtClean="0"/>
              <a:t> communication</a:t>
            </a:r>
          </a:p>
          <a:p>
            <a:pPr lvl="1"/>
            <a:r>
              <a:rPr lang="en-US" sz="4800" dirty="0" err="1" smtClean="0"/>
              <a:t>Cradlepoint</a:t>
            </a:r>
            <a:r>
              <a:rPr lang="en-US" sz="4800" dirty="0" smtClean="0"/>
              <a:t> LTE 55%</a:t>
            </a:r>
          </a:p>
          <a:p>
            <a:pPr lvl="1"/>
            <a:r>
              <a:rPr lang="en-US" sz="4800" dirty="0" smtClean="0"/>
              <a:t>City-Owned Fiber Network 45%</a:t>
            </a:r>
          </a:p>
          <a:p>
            <a:pPr lvl="1"/>
            <a:r>
              <a:rPr lang="en-US" sz="4800" dirty="0" smtClean="0"/>
              <a:t>97%+ uptime</a:t>
            </a:r>
            <a:endParaRPr lang="en-US" sz="4800" dirty="0"/>
          </a:p>
          <a:p>
            <a:endParaRPr lang="en-US" sz="5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10</a:t>
            </a:fld>
            <a:endParaRPr lang="en-US">
              <a:solidFill>
                <a:srgbClr val="AAAAAA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74094"/>
              </p:ext>
            </p:extLst>
          </p:nvPr>
        </p:nvGraphicFramePr>
        <p:xfrm>
          <a:off x="98425" y="98425"/>
          <a:ext cx="8445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Packager Shell Object" showAsIcon="1" r:id="rId4" imgW="844920" imgH="349200" progId="Package">
                  <p:embed/>
                </p:oleObj>
              </mc:Choice>
              <mc:Fallback>
                <p:oleObj name="Packager Shell Object" showAsIcon="1" r:id="rId4" imgW="844920" imgH="349200" progId="Package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445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869636"/>
              </p:ext>
            </p:extLst>
          </p:nvPr>
        </p:nvGraphicFramePr>
        <p:xfrm>
          <a:off x="98425" y="98425"/>
          <a:ext cx="8445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Packager Shell Object" showAsIcon="1" r:id="rId6" imgW="844920" imgH="349200" progId="Package">
                  <p:embed/>
                </p:oleObj>
              </mc:Choice>
              <mc:Fallback>
                <p:oleObj name="Packager Shell Object" showAsIcon="1" r:id="rId6" imgW="844920" imgH="349200" progId="Packag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445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56" y="6114506"/>
            <a:ext cx="7239000" cy="3808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1" y="2144186"/>
            <a:ext cx="5667111" cy="3187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273" y="3162300"/>
            <a:ext cx="3612943" cy="142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1" y="2144186"/>
            <a:ext cx="5667111" cy="318774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Intersection Traffic Control System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11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7" name="Content Placeholder 5"/>
          <p:cNvSpPr txBox="1">
            <a:spLocks noGrp="1"/>
          </p:cNvSpPr>
          <p:nvPr>
            <p:ph idx="1"/>
          </p:nvPr>
        </p:nvSpPr>
        <p:spPr>
          <a:xfrm>
            <a:off x="914400" y="2662790"/>
            <a:ext cx="13335000" cy="7624210"/>
          </a:xfrm>
          <a:prstGeom prst="rect">
            <a:avLst/>
          </a:prstGeom>
        </p:spPr>
        <p:txBody>
          <a:bodyPr vert="horz" lIns="109728" tIns="182880" rIns="182880" bIns="91440" rtlCol="0">
            <a:normAutofit fontScale="62500" lnSpcReduction="20000"/>
          </a:bodyPr>
          <a:lstStyle>
            <a:lvl1pPr marL="877824" indent="-640080" algn="l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defRPr kumimoji="0" sz="6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63040" indent="-54864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5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993392" indent="-4572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32304" indent="-36576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2928" indent="-3657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4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255264" indent="-3657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62272" indent="-3657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 smtClean="0"/>
              <a:t>Project Overview</a:t>
            </a:r>
          </a:p>
          <a:p>
            <a:pPr lvl="1"/>
            <a:r>
              <a:rPr lang="en-US" dirty="0" smtClean="0"/>
              <a:t>Develop new City standard:</a:t>
            </a:r>
          </a:p>
          <a:p>
            <a:pPr lvl="2"/>
            <a:r>
              <a:rPr lang="en-US" dirty="0" smtClean="0"/>
              <a:t>Local controller software</a:t>
            </a:r>
          </a:p>
          <a:p>
            <a:pPr lvl="2"/>
            <a:r>
              <a:rPr lang="en-US" dirty="0" smtClean="0"/>
              <a:t>Local controller hardware</a:t>
            </a:r>
          </a:p>
          <a:p>
            <a:pPr lvl="2"/>
            <a:r>
              <a:rPr lang="en-US" dirty="0" smtClean="0"/>
              <a:t>ATC traffic cabinets</a:t>
            </a:r>
          </a:p>
          <a:p>
            <a:pPr lvl="2"/>
            <a:r>
              <a:rPr lang="en-US" dirty="0" smtClean="0"/>
              <a:t>New central management system</a:t>
            </a:r>
          </a:p>
          <a:p>
            <a:pPr lvl="1"/>
            <a:r>
              <a:rPr lang="en-US" dirty="0" smtClean="0"/>
              <a:t>Allow for improved phasing/timing plans</a:t>
            </a:r>
          </a:p>
          <a:p>
            <a:pPr lvl="1"/>
            <a:r>
              <a:rPr lang="en-US" dirty="0" smtClean="0"/>
              <a:t>Modernized equipment</a:t>
            </a:r>
          </a:p>
          <a:p>
            <a:pPr lvl="1"/>
            <a:endParaRPr lang="en-US" sz="2200" dirty="0" smtClean="0"/>
          </a:p>
          <a:p>
            <a:r>
              <a:rPr lang="en-US" dirty="0" smtClean="0"/>
              <a:t>Spec development by consultant</a:t>
            </a:r>
          </a:p>
          <a:p>
            <a:r>
              <a:rPr lang="en-US" dirty="0" smtClean="0"/>
              <a:t>Implementation and deployment largely by City forces</a:t>
            </a:r>
          </a:p>
          <a:p>
            <a:r>
              <a:rPr lang="en-US" dirty="0" smtClean="0"/>
              <a:t>Estimated Cost ~ $7.4M</a:t>
            </a:r>
          </a:p>
          <a:p>
            <a:r>
              <a:rPr lang="en-US" dirty="0" smtClean="0"/>
              <a:t>Estimated Completion ~ 2024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87779" y="5815685"/>
            <a:ext cx="3921760" cy="2941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525114"/>
            <a:ext cx="3733801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2" y="2144186"/>
            <a:ext cx="5667109" cy="318774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Performance Measurement System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12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7" name="Content Placeholder 5"/>
          <p:cNvSpPr txBox="1">
            <a:spLocks noGrp="1"/>
          </p:cNvSpPr>
          <p:nvPr>
            <p:ph idx="1"/>
          </p:nvPr>
        </p:nvSpPr>
        <p:spPr>
          <a:xfrm>
            <a:off x="914400" y="2662790"/>
            <a:ext cx="15037192" cy="6443112"/>
          </a:xfrm>
          <a:prstGeom prst="rect">
            <a:avLst/>
          </a:prstGeom>
        </p:spPr>
        <p:txBody>
          <a:bodyPr vert="horz" lIns="109728" tIns="182880" rIns="182880" bIns="91440" rtlCol="0">
            <a:normAutofit fontScale="70000" lnSpcReduction="20000"/>
          </a:bodyPr>
          <a:lstStyle>
            <a:lvl1pPr marL="877824" indent="-640080" algn="l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defRPr kumimoji="0" sz="6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63040" indent="-54864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5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993392" indent="-4572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32304" indent="-36576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2928" indent="-3657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4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255264" indent="-3657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62272" indent="-3657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 smtClean="0"/>
              <a:t>Project Overview</a:t>
            </a:r>
          </a:p>
          <a:p>
            <a:pPr lvl="1"/>
            <a:r>
              <a:rPr lang="en-US" dirty="0" smtClean="0"/>
              <a:t>New central system software</a:t>
            </a:r>
            <a:endParaRPr lang="en-US" dirty="0"/>
          </a:p>
          <a:p>
            <a:pPr lvl="1"/>
            <a:r>
              <a:rPr lang="en-US" dirty="0" smtClean="0"/>
              <a:t>Real time ATSPM reporting</a:t>
            </a:r>
          </a:p>
          <a:p>
            <a:pPr lvl="1"/>
            <a:r>
              <a:rPr lang="en-US" dirty="0" smtClean="0"/>
              <a:t>Real time timing adjustments</a:t>
            </a:r>
          </a:p>
          <a:p>
            <a:pPr lvl="1"/>
            <a:r>
              <a:rPr lang="en-US" dirty="0" smtClean="0"/>
              <a:t>Collect real time traffic counts</a:t>
            </a:r>
          </a:p>
          <a:p>
            <a:pPr lvl="1"/>
            <a:endParaRPr lang="en-US" sz="1400" dirty="0" smtClean="0"/>
          </a:p>
          <a:p>
            <a:pPr defTabSz="914400"/>
            <a:r>
              <a:rPr lang="en-US" dirty="0" smtClean="0"/>
              <a:t>Specifications by consultant</a:t>
            </a:r>
          </a:p>
          <a:p>
            <a:pPr defTabSz="914400"/>
            <a:r>
              <a:rPr lang="en-US" dirty="0" smtClean="0"/>
              <a:t>Implementation and maintenance by City staff</a:t>
            </a:r>
          </a:p>
          <a:p>
            <a:pPr defTabSz="914400"/>
            <a:r>
              <a:rPr lang="en-US" dirty="0" smtClean="0"/>
              <a:t>Estimated Cost ~ $1.2M</a:t>
            </a:r>
          </a:p>
          <a:p>
            <a:pPr defTabSz="914400"/>
            <a:r>
              <a:rPr lang="en-US" dirty="0" smtClean="0"/>
              <a:t>Project Completion ~ 2025</a:t>
            </a:r>
          </a:p>
        </p:txBody>
      </p:sp>
    </p:spTree>
    <p:extLst>
      <p:ext uri="{BB962C8B-B14F-4D97-AF65-F5344CB8AC3E}">
        <p14:creationId xmlns:p14="http://schemas.microsoft.com/office/powerpoint/2010/main" val="40826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1" y="2144186"/>
            <a:ext cx="5667111" cy="318775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New Traffic Signals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13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914400" y="2662790"/>
            <a:ext cx="13868400" cy="697651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Project Overview</a:t>
            </a:r>
          </a:p>
          <a:p>
            <a:pPr lvl="1"/>
            <a:r>
              <a:rPr lang="en-US" sz="4000" dirty="0" smtClean="0"/>
              <a:t>10 new traffic signals under design</a:t>
            </a:r>
          </a:p>
          <a:p>
            <a:pPr lvl="1"/>
            <a:endParaRPr lang="en-US" sz="1400" dirty="0" smtClean="0"/>
          </a:p>
          <a:p>
            <a:r>
              <a:rPr lang="en-US" sz="4800" dirty="0" smtClean="0"/>
              <a:t>City consultant designing 8 signals</a:t>
            </a:r>
          </a:p>
          <a:p>
            <a:r>
              <a:rPr lang="en-US" sz="4800" dirty="0" smtClean="0"/>
              <a:t>Private developer installing 2 signals</a:t>
            </a:r>
          </a:p>
          <a:p>
            <a:r>
              <a:rPr lang="en-US" sz="4800" dirty="0" smtClean="0"/>
              <a:t>Estimated Cost ~ $2.8M</a:t>
            </a:r>
          </a:p>
          <a:p>
            <a:r>
              <a:rPr lang="en-US" sz="4800" dirty="0" smtClean="0"/>
              <a:t>Project Completion 2022-2023</a:t>
            </a:r>
          </a:p>
          <a:p>
            <a:endParaRPr lang="en-US" sz="5600" dirty="0" smtClean="0"/>
          </a:p>
        </p:txBody>
      </p:sp>
    </p:spTree>
    <p:extLst>
      <p:ext uri="{BB962C8B-B14F-4D97-AF65-F5344CB8AC3E}">
        <p14:creationId xmlns:p14="http://schemas.microsoft.com/office/powerpoint/2010/main" val="19544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Communications System History</a:t>
            </a:r>
            <a:endParaRPr lang="en-US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/>
          <a:stretch/>
        </p:blipFill>
        <p:spPr>
          <a:xfrm>
            <a:off x="9982200" y="4884978"/>
            <a:ext cx="7877752" cy="528687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4400" y="2662790"/>
            <a:ext cx="16611600" cy="697651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CATV - Analog (Pre 2000)</a:t>
            </a:r>
          </a:p>
          <a:p>
            <a:r>
              <a:rPr lang="en-US" sz="4000" dirty="0" smtClean="0"/>
              <a:t>900 MHz Spread Spectrum Radio </a:t>
            </a:r>
            <a:r>
              <a:rPr lang="en-US" sz="4000" dirty="0"/>
              <a:t>(2000-2016</a:t>
            </a:r>
            <a:r>
              <a:rPr lang="en-US" sz="4000" dirty="0" smtClean="0"/>
              <a:t>)</a:t>
            </a:r>
          </a:p>
          <a:p>
            <a:r>
              <a:rPr lang="en-US" sz="4000" dirty="0" smtClean="0"/>
              <a:t>Wireless </a:t>
            </a:r>
            <a:r>
              <a:rPr lang="en-US" sz="4000" dirty="0" err="1" smtClean="0"/>
              <a:t>MotoMesh</a:t>
            </a:r>
            <a:r>
              <a:rPr lang="en-US" sz="4000" dirty="0" smtClean="0"/>
              <a:t> Network (2014-2020)</a:t>
            </a:r>
          </a:p>
          <a:p>
            <a:endParaRPr lang="en-US" sz="5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14</a:t>
            </a:fld>
            <a:endParaRPr lang="en-US">
              <a:solidFill>
                <a:srgbClr val="AAAAAA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74094"/>
              </p:ext>
            </p:extLst>
          </p:nvPr>
        </p:nvGraphicFramePr>
        <p:xfrm>
          <a:off x="98425" y="98425"/>
          <a:ext cx="8445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Packager Shell Object" showAsIcon="1" r:id="rId5" imgW="844920" imgH="349200" progId="Package">
                  <p:embed/>
                </p:oleObj>
              </mc:Choice>
              <mc:Fallback>
                <p:oleObj name="Packager Shell Object" showAsIcon="1" r:id="rId5" imgW="844920" imgH="349200" progId="Package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445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869636"/>
              </p:ext>
            </p:extLst>
          </p:nvPr>
        </p:nvGraphicFramePr>
        <p:xfrm>
          <a:off x="98425" y="98425"/>
          <a:ext cx="8445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Packager Shell Object" showAsIcon="1" r:id="rId7" imgW="844920" imgH="349200" progId="Package">
                  <p:embed/>
                </p:oleObj>
              </mc:Choice>
              <mc:Fallback>
                <p:oleObj name="Packager Shell Object" showAsIcon="1" r:id="rId7" imgW="844920" imgH="349200" progId="Packag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445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2144186"/>
            <a:ext cx="5656126" cy="31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Communications System History</a:t>
            </a:r>
            <a:endParaRPr lang="en-US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/>
          <a:stretch/>
        </p:blipFill>
        <p:spPr>
          <a:xfrm>
            <a:off x="9982200" y="4884978"/>
            <a:ext cx="7877752" cy="528687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4400" y="2662790"/>
            <a:ext cx="16611600" cy="697651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CATV - Analog (Pre 2000)</a:t>
            </a:r>
          </a:p>
          <a:p>
            <a:r>
              <a:rPr lang="en-US" sz="4000" dirty="0" smtClean="0"/>
              <a:t>900 MHz Spread Spectrum Radio </a:t>
            </a:r>
            <a:r>
              <a:rPr lang="en-US" sz="4000" dirty="0"/>
              <a:t>(2000-2016</a:t>
            </a:r>
            <a:r>
              <a:rPr lang="en-US" sz="4000" dirty="0" smtClean="0"/>
              <a:t>)</a:t>
            </a:r>
          </a:p>
          <a:p>
            <a:r>
              <a:rPr lang="en-US" sz="4000" dirty="0" smtClean="0"/>
              <a:t>Wireless </a:t>
            </a:r>
            <a:r>
              <a:rPr lang="en-US" sz="4000" dirty="0" err="1" smtClean="0"/>
              <a:t>MotoMesh</a:t>
            </a:r>
            <a:r>
              <a:rPr lang="en-US" sz="4000" dirty="0" smtClean="0"/>
              <a:t> Network (2014-2020)</a:t>
            </a:r>
          </a:p>
          <a:p>
            <a:pPr defTabSz="914400"/>
            <a:r>
              <a:rPr lang="en-US" sz="4000" dirty="0" err="1" smtClean="0"/>
              <a:t>Cradlepoint</a:t>
            </a:r>
            <a:r>
              <a:rPr lang="en-US" sz="4000" dirty="0" smtClean="0"/>
              <a:t> 4G LTE (2015-Future)</a:t>
            </a:r>
          </a:p>
          <a:p>
            <a:pPr defTabSz="914400"/>
            <a:r>
              <a:rPr lang="en-US" sz="4000" dirty="0" smtClean="0"/>
              <a:t>Fiber Network (2019-Future)</a:t>
            </a:r>
            <a:endParaRPr lang="en-US" sz="4000" dirty="0"/>
          </a:p>
          <a:p>
            <a:endParaRPr lang="en-US" sz="5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15</a:t>
            </a:fld>
            <a:endParaRPr lang="en-US">
              <a:solidFill>
                <a:srgbClr val="AAAAAA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74094"/>
              </p:ext>
            </p:extLst>
          </p:nvPr>
        </p:nvGraphicFramePr>
        <p:xfrm>
          <a:off x="98425" y="98425"/>
          <a:ext cx="8445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Packager Shell Object" showAsIcon="1" r:id="rId5" imgW="844920" imgH="349200" progId="Package">
                  <p:embed/>
                </p:oleObj>
              </mc:Choice>
              <mc:Fallback>
                <p:oleObj name="Packager Shell Object" showAsIcon="1" r:id="rId5" imgW="844920" imgH="349200" progId="Package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445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19" y="7017720"/>
            <a:ext cx="5105400" cy="2593544"/>
          </a:xfrm>
          <a:prstGeom prst="round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869636"/>
              </p:ext>
            </p:extLst>
          </p:nvPr>
        </p:nvGraphicFramePr>
        <p:xfrm>
          <a:off x="98425" y="98425"/>
          <a:ext cx="8445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Packager Shell Object" showAsIcon="1" r:id="rId8" imgW="844920" imgH="349200" progId="Package">
                  <p:embed/>
                </p:oleObj>
              </mc:Choice>
              <mc:Fallback>
                <p:oleObj name="Packager Shell Object" showAsIcon="1" r:id="rId8" imgW="844920" imgH="349200" progId="Packag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445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2144186"/>
            <a:ext cx="5656126" cy="31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6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Communications System Upgrades</a:t>
            </a:r>
            <a:endParaRPr lang="en-US" sz="60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2144186"/>
            <a:ext cx="5656126" cy="318157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16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914400" y="2662790"/>
            <a:ext cx="13868400" cy="6976510"/>
          </a:xfrm>
          <a:prstGeom prst="rect">
            <a:avLst/>
          </a:prstGeom>
        </p:spPr>
        <p:txBody>
          <a:bodyPr vert="horz" lIns="109728" tIns="182880" rIns="182880" bIns="91440" rtlCol="0">
            <a:normAutofit lnSpcReduction="10000"/>
          </a:bodyPr>
          <a:lstStyle>
            <a:lvl1pPr marL="877824" indent="-640080" algn="l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defRPr kumimoji="0" sz="6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63040" indent="-54864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5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993392" indent="-4572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32304" indent="-36576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2928" indent="-3657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4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255264" indent="-3657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62272" indent="-3657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5600" dirty="0" smtClean="0"/>
              <a:t>Project Overview</a:t>
            </a:r>
          </a:p>
          <a:p>
            <a:pPr lvl="1" defTabSz="914400"/>
            <a:r>
              <a:rPr lang="en-US" sz="4000" dirty="0" smtClean="0"/>
              <a:t>Connect majority of network to City fiber</a:t>
            </a:r>
          </a:p>
          <a:p>
            <a:pPr lvl="1" defTabSz="914400"/>
            <a:r>
              <a:rPr lang="en-US" sz="4000" dirty="0" smtClean="0"/>
              <a:t>Inter-local sharing agreements</a:t>
            </a:r>
          </a:p>
          <a:p>
            <a:pPr lvl="1" defTabSz="914400"/>
            <a:r>
              <a:rPr lang="en-US" sz="4000" dirty="0" smtClean="0"/>
              <a:t>Maintain &gt;97% uptime</a:t>
            </a:r>
          </a:p>
          <a:p>
            <a:pPr lvl="1" defTabSz="914400"/>
            <a:endParaRPr lang="en-US" sz="1400" dirty="0" smtClean="0"/>
          </a:p>
          <a:p>
            <a:pPr defTabSz="914400"/>
            <a:r>
              <a:rPr lang="en-US" sz="4800" dirty="0" smtClean="0"/>
              <a:t>PS&amp;E design by consultants</a:t>
            </a:r>
          </a:p>
          <a:p>
            <a:pPr defTabSz="914400"/>
            <a:r>
              <a:rPr lang="en-US" sz="4800" dirty="0" smtClean="0"/>
              <a:t>Construction by contractor </a:t>
            </a:r>
          </a:p>
          <a:p>
            <a:pPr defTabSz="914400"/>
            <a:r>
              <a:rPr lang="en-US" sz="4800" dirty="0" smtClean="0"/>
              <a:t>Estimated Cost ~ $4.9M</a:t>
            </a:r>
          </a:p>
          <a:p>
            <a:pPr defTabSz="914400"/>
            <a:r>
              <a:rPr lang="en-US" sz="4800" dirty="0" smtClean="0"/>
              <a:t>Project Completion ~ 2025</a:t>
            </a:r>
            <a:endParaRPr lang="en-US" sz="5600" dirty="0" smtClean="0"/>
          </a:p>
        </p:txBody>
      </p:sp>
    </p:spTree>
    <p:extLst>
      <p:ext uri="{BB962C8B-B14F-4D97-AF65-F5344CB8AC3E}">
        <p14:creationId xmlns:p14="http://schemas.microsoft.com/office/powerpoint/2010/main" val="199229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Traffic Management Center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17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914400" y="7581900"/>
            <a:ext cx="13868400" cy="2057400"/>
          </a:xfrm>
          <a:prstGeom prst="rect">
            <a:avLst/>
          </a:prstGeom>
        </p:spPr>
        <p:txBody>
          <a:bodyPr vert="horz" lIns="109728" tIns="182880" rIns="182880" bIns="91440" rtlCol="0">
            <a:normAutofit/>
          </a:bodyPr>
          <a:lstStyle>
            <a:lvl1pPr marL="877824" indent="-640080" algn="l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defRPr kumimoji="0" sz="6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63040" indent="-54864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5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993392" indent="-4572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32304" indent="-36576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2928" indent="-3657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4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255264" indent="-3657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62272" indent="-3657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4800" dirty="0" smtClean="0"/>
              <a:t>Estimated Cost ~ $457,000</a:t>
            </a:r>
          </a:p>
          <a:p>
            <a:pPr defTabSz="914400"/>
            <a:r>
              <a:rPr lang="en-US" sz="4800" dirty="0" smtClean="0"/>
              <a:t>Estimated Completion Date ~ Late Fall 2022</a:t>
            </a:r>
            <a:endParaRPr lang="en-US" sz="5600" dirty="0" smtClean="0"/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r="5696"/>
          <a:stretch/>
        </p:blipFill>
        <p:spPr>
          <a:xfrm>
            <a:off x="12725401" y="2324100"/>
            <a:ext cx="5333999" cy="3001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8"/>
          <a:stretch/>
        </p:blipFill>
        <p:spPr>
          <a:xfrm>
            <a:off x="3359682" y="2339415"/>
            <a:ext cx="8977835" cy="522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Other Projects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18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2324100"/>
            <a:ext cx="16459200" cy="74295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DART Silver Line </a:t>
            </a:r>
          </a:p>
          <a:p>
            <a:pPr lvl="1"/>
            <a:r>
              <a:rPr lang="en-US" dirty="0" smtClean="0"/>
              <a:t>Coordination</a:t>
            </a:r>
          </a:p>
          <a:p>
            <a:pPr lvl="1"/>
            <a:r>
              <a:rPr lang="en-US" dirty="0" smtClean="0"/>
              <a:t>Railroad preemption</a:t>
            </a:r>
          </a:p>
          <a:p>
            <a:pPr lvl="1"/>
            <a:endParaRPr lang="en-US" sz="1500" dirty="0" smtClean="0"/>
          </a:p>
          <a:p>
            <a:r>
              <a:rPr lang="en-US" dirty="0" smtClean="0"/>
              <a:t>Thoroughfare </a:t>
            </a:r>
            <a:r>
              <a:rPr lang="en-US" dirty="0"/>
              <a:t>s</a:t>
            </a:r>
            <a:r>
              <a:rPr lang="en-US" dirty="0" smtClean="0"/>
              <a:t>tandards update</a:t>
            </a:r>
          </a:p>
          <a:p>
            <a:pPr lvl="1"/>
            <a:r>
              <a:rPr lang="en-US" dirty="0" smtClean="0"/>
              <a:t>Traffic calming</a:t>
            </a:r>
          </a:p>
          <a:p>
            <a:pPr lvl="1"/>
            <a:endParaRPr lang="en-US" sz="2200" dirty="0" smtClean="0"/>
          </a:p>
          <a:p>
            <a:r>
              <a:rPr lang="en-US" dirty="0"/>
              <a:t>City </a:t>
            </a:r>
            <a:r>
              <a:rPr lang="en-US" dirty="0" smtClean="0"/>
              <a:t>wayfinding</a:t>
            </a:r>
          </a:p>
          <a:p>
            <a:r>
              <a:rPr lang="en-US" dirty="0" smtClean="0"/>
              <a:t>System wide signal retiming</a:t>
            </a:r>
          </a:p>
          <a:p>
            <a:r>
              <a:rPr lang="en-US" dirty="0" smtClean="0"/>
              <a:t>CIP intersection improvements</a:t>
            </a:r>
          </a:p>
          <a:p>
            <a:r>
              <a:rPr lang="en-US" dirty="0" smtClean="0"/>
              <a:t>Minor traffic operations improvements</a:t>
            </a:r>
          </a:p>
        </p:txBody>
      </p:sp>
    </p:spTree>
    <p:extLst>
      <p:ext uri="{BB962C8B-B14F-4D97-AF65-F5344CB8AC3E}">
        <p14:creationId xmlns:p14="http://schemas.microsoft.com/office/powerpoint/2010/main" val="15317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Funding Sources</a:t>
            </a:r>
            <a:endParaRPr lang="en-US" sz="6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600" dirty="0" smtClean="0"/>
              <a:t>CIP (City Bond Funding)			$29,572,000</a:t>
            </a:r>
          </a:p>
          <a:p>
            <a:r>
              <a:rPr lang="en-US" sz="5600" dirty="0" smtClean="0"/>
              <a:t>Federal – CMAQ 					$2,269,000</a:t>
            </a:r>
          </a:p>
          <a:p>
            <a:r>
              <a:rPr lang="en-US" sz="5600" dirty="0" smtClean="0"/>
              <a:t>Federal – ARPA 						$9,800,000</a:t>
            </a:r>
          </a:p>
          <a:p>
            <a:r>
              <a:rPr lang="en-US" sz="5600" dirty="0" smtClean="0"/>
              <a:t>Red Light Running Funds			</a:t>
            </a:r>
            <a:r>
              <a:rPr lang="en-US" sz="5600" u="sng" dirty="0" smtClean="0"/>
              <a:t>$1,417,000</a:t>
            </a:r>
          </a:p>
          <a:p>
            <a:endParaRPr lang="en-US" sz="5600" dirty="0"/>
          </a:p>
          <a:p>
            <a:r>
              <a:rPr lang="en-US" sz="5600" dirty="0" smtClean="0"/>
              <a:t>Total Funds</a:t>
            </a:r>
            <a:r>
              <a:rPr lang="en-US" sz="5600" dirty="0"/>
              <a:t>	 Allocated </a:t>
            </a:r>
            <a:r>
              <a:rPr lang="en-US" sz="5600" dirty="0" smtClean="0"/>
              <a:t>				$43,058,000</a:t>
            </a:r>
            <a:endParaRPr lang="en-US" sz="5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19</a:t>
            </a:fld>
            <a:endParaRPr lang="en-US">
              <a:solidFill>
                <a:srgbClr val="AAAAAA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91400" y="4305300"/>
            <a:ext cx="449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62800" y="5295900"/>
            <a:ext cx="472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134600" y="6362700"/>
            <a:ext cx="1752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753600" y="3314700"/>
            <a:ext cx="213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763000" y="8267700"/>
            <a:ext cx="3124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2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Transportation Division Priorities</a:t>
            </a:r>
            <a:endParaRPr lang="en-US" sz="6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4400" y="2662790"/>
            <a:ext cx="13563600" cy="6290710"/>
          </a:xfrm>
        </p:spPr>
        <p:txBody>
          <a:bodyPr>
            <a:normAutofit/>
          </a:bodyPr>
          <a:lstStyle/>
          <a:p>
            <a:pPr indent="0">
              <a:lnSpc>
                <a:spcPct val="120000"/>
              </a:lnSpc>
            </a:pPr>
            <a:r>
              <a:rPr lang="en-US" sz="5600" dirty="0" smtClean="0"/>
              <a:t>Safety</a:t>
            </a:r>
          </a:p>
          <a:p>
            <a:pPr indent="0">
              <a:lnSpc>
                <a:spcPct val="120000"/>
              </a:lnSpc>
            </a:pPr>
            <a:r>
              <a:rPr lang="en-US" sz="5600" dirty="0" smtClean="0"/>
              <a:t>Moving traffic</a:t>
            </a:r>
          </a:p>
          <a:p>
            <a:pPr indent="0">
              <a:lnSpc>
                <a:spcPct val="120000"/>
              </a:lnSpc>
            </a:pPr>
            <a:r>
              <a:rPr lang="en-US" sz="5600" dirty="0" smtClean="0"/>
              <a:t>Reliability</a:t>
            </a:r>
          </a:p>
          <a:p>
            <a:pPr indent="0">
              <a:lnSpc>
                <a:spcPct val="120000"/>
              </a:lnSpc>
            </a:pPr>
            <a:r>
              <a:rPr lang="en-US" sz="5600" dirty="0" smtClean="0"/>
              <a:t>Transparency </a:t>
            </a:r>
            <a:r>
              <a:rPr lang="en-US" sz="5600" dirty="0"/>
              <a:t>&amp; </a:t>
            </a:r>
            <a:r>
              <a:rPr lang="en-US" sz="5600" dirty="0" smtClean="0"/>
              <a:t>user </a:t>
            </a:r>
            <a:r>
              <a:rPr lang="en-US" sz="5600" dirty="0"/>
              <a:t>i</a:t>
            </a:r>
            <a:r>
              <a:rPr lang="en-US" sz="5600" dirty="0" smtClean="0"/>
              <a:t>nput</a:t>
            </a:r>
            <a:endParaRPr lang="en-US" sz="1300" dirty="0" smtClean="0"/>
          </a:p>
          <a:p>
            <a:pPr indent="0">
              <a:lnSpc>
                <a:spcPct val="120000"/>
              </a:lnSpc>
            </a:pPr>
            <a:r>
              <a:rPr lang="en-US" sz="5600" dirty="0" smtClean="0"/>
              <a:t>Leverage </a:t>
            </a:r>
            <a:r>
              <a:rPr lang="en-US" sz="5600" dirty="0"/>
              <a:t>t</a:t>
            </a:r>
            <a:r>
              <a:rPr lang="en-US" sz="5600" dirty="0" smtClean="0"/>
              <a:t>echnology &amp; funding</a:t>
            </a:r>
          </a:p>
          <a:p>
            <a:pPr lvl="1"/>
            <a:endParaRPr lang="en-US" sz="2000" dirty="0" smtClean="0"/>
          </a:p>
          <a:p>
            <a:pPr marL="237744" indent="0">
              <a:buNone/>
            </a:pPr>
            <a:endParaRPr lang="en-US" sz="5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2</a:t>
            </a:fld>
            <a:endParaRPr lang="en-US">
              <a:solidFill>
                <a:srgbClr val="AAA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Engineering Opportunities</a:t>
            </a:r>
            <a:endParaRPr lang="en-US" sz="6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5600" dirty="0" smtClean="0"/>
              <a:t>Open </a:t>
            </a:r>
            <a:r>
              <a:rPr lang="en-US" sz="5600" dirty="0" smtClean="0"/>
              <a:t>positions: </a:t>
            </a:r>
            <a:r>
              <a:rPr lang="en-US" sz="5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Plano.gov/Jobs</a:t>
            </a:r>
            <a:endParaRPr lang="en-US" sz="56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4700" dirty="0" smtClean="0"/>
              <a:t>Senior Traffic Engineer / Traffic Engineer (PE)</a:t>
            </a:r>
          </a:p>
          <a:p>
            <a:pPr lvl="1"/>
            <a:r>
              <a:rPr lang="en-US" sz="4700" dirty="0" smtClean="0"/>
              <a:t>Senior Transportation Technician (TMC Operator)</a:t>
            </a:r>
          </a:p>
          <a:p>
            <a:pPr marL="914400" lvl="1" indent="0">
              <a:buNone/>
            </a:pPr>
            <a:endParaRPr lang="en-US" sz="1600" dirty="0" smtClean="0"/>
          </a:p>
          <a:p>
            <a:r>
              <a:rPr lang="en-US" sz="5600" dirty="0" smtClean="0"/>
              <a:t>Existing consultant contracts</a:t>
            </a:r>
          </a:p>
          <a:p>
            <a:pPr lvl="1"/>
            <a:r>
              <a:rPr lang="en-US" sz="4700" dirty="0" smtClean="0"/>
              <a:t>$3.7M contracted consultant </a:t>
            </a:r>
            <a:r>
              <a:rPr lang="en-US" sz="4700" dirty="0"/>
              <a:t>fees 2019 – </a:t>
            </a:r>
            <a:r>
              <a:rPr lang="en-US" sz="4700" dirty="0" smtClean="0"/>
              <a:t>Present</a:t>
            </a:r>
          </a:p>
          <a:p>
            <a:pPr lvl="1"/>
            <a:r>
              <a:rPr lang="en-US" sz="4700" dirty="0" smtClean="0"/>
              <a:t>10 different firms over 18 projects</a:t>
            </a:r>
          </a:p>
          <a:p>
            <a:pPr lvl="1"/>
            <a:endParaRPr lang="en-US" sz="1600" dirty="0"/>
          </a:p>
          <a:p>
            <a:r>
              <a:rPr lang="en-US" sz="5600" dirty="0" smtClean="0"/>
              <a:t>Future consultant </a:t>
            </a:r>
            <a:r>
              <a:rPr lang="en-US" sz="5600" dirty="0"/>
              <a:t>c</a:t>
            </a:r>
            <a:r>
              <a:rPr lang="en-US" sz="5600" dirty="0" smtClean="0"/>
              <a:t>ontracts</a:t>
            </a:r>
          </a:p>
          <a:p>
            <a:pPr lvl="1"/>
            <a:r>
              <a:rPr lang="en-US" sz="4700" dirty="0" smtClean="0"/>
              <a:t>At least $2.5M in planned traffic engineering contracts</a:t>
            </a:r>
          </a:p>
          <a:p>
            <a:pPr lvl="1"/>
            <a:r>
              <a:rPr lang="en-US" sz="4700" b="1" dirty="0" smtClean="0"/>
              <a:t>RFQ for on-call services late summer 2022</a:t>
            </a:r>
          </a:p>
          <a:p>
            <a:pPr lvl="1"/>
            <a:endParaRPr lang="en-US" sz="4800" dirty="0"/>
          </a:p>
          <a:p>
            <a:pPr lvl="1"/>
            <a:endParaRPr lang="en-US" sz="5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20</a:t>
            </a:fld>
            <a:endParaRPr lang="en-US">
              <a:solidFill>
                <a:srgbClr val="AAA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Questions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21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Matt Tilke</a:t>
            </a:r>
          </a:p>
          <a:p>
            <a:pPr lvl="1"/>
            <a:r>
              <a:rPr lang="en-US" dirty="0" smtClean="0">
                <a:hlinkClick r:id="rId2"/>
              </a:rPr>
              <a:t>mtilke@plano.gov</a:t>
            </a:r>
            <a:endParaRPr lang="en-US" dirty="0" smtClean="0"/>
          </a:p>
          <a:p>
            <a:pPr lvl="1"/>
            <a:r>
              <a:rPr lang="en-US" dirty="0" smtClean="0"/>
              <a:t>972-941-5765</a:t>
            </a:r>
          </a:p>
          <a:p>
            <a:pPr lvl="1"/>
            <a:endParaRPr lang="en-US" sz="1500" dirty="0" smtClean="0"/>
          </a:p>
          <a:p>
            <a:r>
              <a:rPr lang="en-US" dirty="0" smtClean="0"/>
              <a:t>Chad Ostrander</a:t>
            </a:r>
          </a:p>
          <a:p>
            <a:pPr lvl="1"/>
            <a:r>
              <a:rPr lang="en-US" dirty="0" smtClean="0">
                <a:hlinkClick r:id="rId3"/>
              </a:rPr>
              <a:t>costrander@plano.gov</a:t>
            </a:r>
            <a:endParaRPr lang="en-US" dirty="0" smtClean="0"/>
          </a:p>
          <a:p>
            <a:pPr lvl="1"/>
            <a:r>
              <a:rPr lang="en-US" dirty="0" smtClean="0"/>
              <a:t>972-941-5341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Traffic Safety</a:t>
            </a:r>
            <a:endParaRPr lang="en-US" sz="6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4400" y="2662790"/>
            <a:ext cx="10591800" cy="7509910"/>
          </a:xfrm>
        </p:spPr>
        <p:txBody>
          <a:bodyPr>
            <a:normAutofit lnSpcReduction="10000"/>
          </a:bodyPr>
          <a:lstStyle/>
          <a:p>
            <a:r>
              <a:rPr lang="en-US" sz="5600" dirty="0" smtClean="0"/>
              <a:t>Annual HAL/HARS Analysis</a:t>
            </a:r>
          </a:p>
          <a:p>
            <a:pPr lvl="1"/>
            <a:r>
              <a:rPr lang="en-US" sz="4800" dirty="0"/>
              <a:t>R</a:t>
            </a:r>
            <a:r>
              <a:rPr lang="en-US" sz="4800" dirty="0" smtClean="0"/>
              <a:t>eported crashes of last calendar year</a:t>
            </a:r>
          </a:p>
          <a:p>
            <a:pPr lvl="1"/>
            <a:r>
              <a:rPr lang="en-US" sz="4800" dirty="0" smtClean="0"/>
              <a:t>Crash categorization</a:t>
            </a:r>
          </a:p>
          <a:p>
            <a:pPr lvl="1"/>
            <a:r>
              <a:rPr lang="en-US" sz="4800" dirty="0" smtClean="0"/>
              <a:t>Location mapping with GIS</a:t>
            </a:r>
          </a:p>
          <a:p>
            <a:pPr lvl="1"/>
            <a:r>
              <a:rPr lang="en-US" sz="4800" dirty="0"/>
              <a:t>Incorporates </a:t>
            </a:r>
            <a:r>
              <a:rPr lang="en-US" sz="4800" dirty="0" smtClean="0"/>
              <a:t>neighboring cities data</a:t>
            </a:r>
            <a:endParaRPr lang="en-US" sz="4800" dirty="0"/>
          </a:p>
          <a:p>
            <a:pPr lvl="1"/>
            <a:r>
              <a:rPr lang="en-US" sz="4800" dirty="0" smtClean="0"/>
              <a:t>Identifies locations for improvements</a:t>
            </a:r>
          </a:p>
          <a:p>
            <a:pPr lvl="1"/>
            <a:endParaRPr lang="en-US" sz="2000" dirty="0" smtClean="0"/>
          </a:p>
          <a:p>
            <a:pPr marL="237744" indent="0">
              <a:buNone/>
            </a:pPr>
            <a:endParaRPr lang="en-US" sz="5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3</a:t>
            </a:fld>
            <a:endParaRPr lang="en-US">
              <a:solidFill>
                <a:srgbClr val="AAAAAA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0" y="4457700"/>
            <a:ext cx="6781913" cy="43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Traffic Safety – Case Study</a:t>
            </a:r>
            <a:endParaRPr lang="en-US" sz="6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4400" y="2662790"/>
            <a:ext cx="10363200" cy="6747910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 smtClean="0"/>
              <a:t>2 Box Diamonds</a:t>
            </a:r>
          </a:p>
          <a:p>
            <a:pPr lvl="1"/>
            <a:r>
              <a:rPr lang="en-US" sz="4800" dirty="0"/>
              <a:t>Preston Road @</a:t>
            </a:r>
            <a:r>
              <a:rPr lang="en-US" sz="4800" dirty="0" smtClean="0"/>
              <a:t> </a:t>
            </a:r>
            <a:r>
              <a:rPr lang="en-US" sz="4800" dirty="0"/>
              <a:t>SH 121</a:t>
            </a:r>
          </a:p>
          <a:p>
            <a:pPr lvl="1"/>
            <a:r>
              <a:rPr lang="en-US" sz="4800" dirty="0"/>
              <a:t>Dallas Parkway @ SH </a:t>
            </a:r>
            <a:r>
              <a:rPr lang="en-US" sz="4800" dirty="0" smtClean="0"/>
              <a:t>121</a:t>
            </a:r>
          </a:p>
          <a:p>
            <a:pPr lvl="1"/>
            <a:endParaRPr lang="en-US" sz="2200" dirty="0"/>
          </a:p>
          <a:p>
            <a:pPr marL="877824" lvl="1" indent="-64008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4800" dirty="0" smtClean="0"/>
              <a:t>Highest </a:t>
            </a:r>
            <a:r>
              <a:rPr lang="en-US" sz="4800" dirty="0"/>
              <a:t>crash locations in City </a:t>
            </a:r>
            <a:endParaRPr lang="en-US" sz="4800" dirty="0" smtClean="0"/>
          </a:p>
          <a:p>
            <a:pPr marL="877824" lvl="1" indent="-64008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4800" dirty="0" smtClean="0"/>
              <a:t>Geometry </a:t>
            </a:r>
            <a:r>
              <a:rPr lang="en-US" sz="4800" dirty="0"/>
              <a:t>and </a:t>
            </a:r>
            <a:r>
              <a:rPr lang="en-US" sz="4800" dirty="0" smtClean="0"/>
              <a:t>signal phasing concerns</a:t>
            </a:r>
          </a:p>
          <a:p>
            <a:pPr marL="877824" lvl="1" indent="-64008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4800" dirty="0" smtClean="0"/>
              <a:t>Signal timing revised to TTI </a:t>
            </a:r>
            <a:r>
              <a:rPr lang="en-US" sz="4800" dirty="0"/>
              <a:t>4-phase </a:t>
            </a:r>
            <a:endParaRPr lang="en-US" sz="4800" dirty="0" smtClean="0"/>
          </a:p>
          <a:p>
            <a:pPr marL="877824" lvl="1" indent="-64008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4800" dirty="0" smtClean="0"/>
              <a:t>Interior Crash reduction of over 75%</a:t>
            </a:r>
          </a:p>
          <a:p>
            <a:pPr marL="877824" lvl="1" indent="-64008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4800" dirty="0"/>
          </a:p>
          <a:p>
            <a:pPr marL="877824" lvl="1" indent="-64008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4800" dirty="0"/>
          </a:p>
          <a:p>
            <a:endParaRPr lang="en-US" sz="5600" dirty="0" smtClean="0"/>
          </a:p>
          <a:p>
            <a:pPr lvl="1"/>
            <a:endParaRPr lang="en-US" sz="4800" dirty="0" smtClean="0"/>
          </a:p>
          <a:p>
            <a:pPr lvl="1"/>
            <a:endParaRPr lang="en-US" sz="2000" dirty="0" smtClean="0"/>
          </a:p>
          <a:p>
            <a:pPr marL="237744" indent="0">
              <a:buNone/>
            </a:pPr>
            <a:endParaRPr lang="en-US" sz="5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4</a:t>
            </a:fld>
            <a:endParaRPr lang="en-US">
              <a:solidFill>
                <a:srgbClr val="AAAAA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3523730"/>
            <a:ext cx="5381625" cy="2104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270" y="2860061"/>
            <a:ext cx="2733675" cy="34449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7419158"/>
            <a:ext cx="4709926" cy="1826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6637" y="6667500"/>
            <a:ext cx="2696308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971802" y="3771901"/>
            <a:ext cx="7106603" cy="472426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75"/>
            <a:endParaRPr lang="en-US" sz="3000" b="1" dirty="0">
              <a:solidFill>
                <a:prstClr val="white"/>
              </a:solidFill>
              <a:latin typeface="Corbel"/>
            </a:endParaRPr>
          </a:p>
          <a:p>
            <a:pPr algn="ctr" defTabSz="1828775"/>
            <a:r>
              <a:rPr lang="en-US" sz="3000" b="1" dirty="0">
                <a:solidFill>
                  <a:prstClr val="white"/>
                </a:solidFill>
                <a:latin typeface="Corbel"/>
              </a:rPr>
              <a:t> </a:t>
            </a:r>
            <a:r>
              <a:rPr lang="en-US" sz="3300" b="1" dirty="0">
                <a:solidFill>
                  <a:prstClr val="white"/>
                </a:solidFill>
                <a:latin typeface="Corbel"/>
              </a:rPr>
              <a:t>TRAFFIC  MANAGEMENT</a:t>
            </a:r>
          </a:p>
          <a:p>
            <a:pPr algn="ctr" defTabSz="1828775"/>
            <a:r>
              <a:rPr lang="en-US" sz="3300" b="1" dirty="0" smtClean="0">
                <a:solidFill>
                  <a:prstClr val="white"/>
                </a:solidFill>
                <a:latin typeface="Corbel"/>
              </a:rPr>
              <a:t>CENTER**</a:t>
            </a:r>
            <a:endParaRPr lang="en-US" sz="3300" b="1" dirty="0">
              <a:solidFill>
                <a:prstClr val="white"/>
              </a:solidFill>
              <a:latin typeface="Corbel"/>
            </a:endParaRPr>
          </a:p>
          <a:p>
            <a:pPr algn="ctr" defTabSz="1828775"/>
            <a:endParaRPr lang="en-US" sz="3000" b="1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The Transformation</a:t>
            </a:r>
            <a:endParaRPr lang="en-US" sz="6000" dirty="0"/>
          </a:p>
        </p:txBody>
      </p:sp>
      <p:sp>
        <p:nvSpPr>
          <p:cNvPr id="6" name="Oval 5"/>
          <p:cNvSpPr/>
          <p:nvPr/>
        </p:nvSpPr>
        <p:spPr>
          <a:xfrm>
            <a:off x="1434465" y="6343652"/>
            <a:ext cx="2543175" cy="192881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828775"/>
            <a:r>
              <a:rPr lang="en-US" sz="2400" b="1" dirty="0">
                <a:solidFill>
                  <a:prstClr val="white"/>
                </a:solidFill>
                <a:latin typeface="Corbel"/>
              </a:rPr>
              <a:t>Vehicle Detection System</a:t>
            </a:r>
          </a:p>
        </p:txBody>
      </p:sp>
      <p:sp>
        <p:nvSpPr>
          <p:cNvPr id="7" name="Oval 6"/>
          <p:cNvSpPr/>
          <p:nvPr/>
        </p:nvSpPr>
        <p:spPr>
          <a:xfrm>
            <a:off x="1434467" y="4093370"/>
            <a:ext cx="2543175" cy="19288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828775"/>
            <a:r>
              <a:rPr lang="en-US" sz="2400" b="1" dirty="0">
                <a:solidFill>
                  <a:srgbClr val="000000"/>
                </a:solidFill>
                <a:latin typeface="Corbel"/>
              </a:rPr>
              <a:t>CCTV System</a:t>
            </a:r>
          </a:p>
        </p:txBody>
      </p:sp>
      <p:sp>
        <p:nvSpPr>
          <p:cNvPr id="8" name="Oval 7"/>
          <p:cNvSpPr/>
          <p:nvPr/>
        </p:nvSpPr>
        <p:spPr>
          <a:xfrm>
            <a:off x="3728324" y="2373929"/>
            <a:ext cx="2543175" cy="1928813"/>
          </a:xfrm>
          <a:prstGeom prst="ellipse">
            <a:avLst/>
          </a:prstGeom>
          <a:solidFill>
            <a:srgbClr val="3EF2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828775"/>
            <a:r>
              <a:rPr lang="en-US" sz="2400" b="1" dirty="0">
                <a:solidFill>
                  <a:srgbClr val="000000"/>
                </a:solidFill>
                <a:latin typeface="Corbel"/>
              </a:rPr>
              <a:t>Emergency Vehicle Preemption System</a:t>
            </a:r>
          </a:p>
        </p:txBody>
      </p:sp>
      <p:sp>
        <p:nvSpPr>
          <p:cNvPr id="9" name="Oval 8"/>
          <p:cNvSpPr/>
          <p:nvPr/>
        </p:nvSpPr>
        <p:spPr>
          <a:xfrm>
            <a:off x="9201149" y="4093370"/>
            <a:ext cx="2543175" cy="1928813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 defTabSz="1828775"/>
            <a:r>
              <a:rPr lang="en-US" sz="2400" b="1" dirty="0">
                <a:solidFill>
                  <a:srgbClr val="000000"/>
                </a:solidFill>
                <a:latin typeface="Corbel"/>
              </a:rPr>
              <a:t>Communications </a:t>
            </a:r>
          </a:p>
          <a:p>
            <a:pPr algn="ctr" defTabSz="1828775"/>
            <a:r>
              <a:rPr lang="en-US" sz="2400" b="1" dirty="0">
                <a:solidFill>
                  <a:srgbClr val="000000"/>
                </a:solidFill>
                <a:latin typeface="Corbel"/>
              </a:rPr>
              <a:t>System</a:t>
            </a:r>
          </a:p>
        </p:txBody>
      </p:sp>
      <p:sp>
        <p:nvSpPr>
          <p:cNvPr id="10" name="Oval 9"/>
          <p:cNvSpPr/>
          <p:nvPr/>
        </p:nvSpPr>
        <p:spPr>
          <a:xfrm>
            <a:off x="3761418" y="8041546"/>
            <a:ext cx="2543175" cy="192881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828775"/>
            <a:r>
              <a:rPr lang="en-US" sz="2400" b="1" dirty="0">
                <a:solidFill>
                  <a:prstClr val="white"/>
                </a:solidFill>
                <a:latin typeface="Corbel"/>
              </a:rPr>
              <a:t>Intersection Traffic Control System</a:t>
            </a:r>
          </a:p>
        </p:txBody>
      </p:sp>
      <p:sp>
        <p:nvSpPr>
          <p:cNvPr id="11" name="Oval 10"/>
          <p:cNvSpPr/>
          <p:nvPr/>
        </p:nvSpPr>
        <p:spPr>
          <a:xfrm>
            <a:off x="6857996" y="8036513"/>
            <a:ext cx="2667005" cy="192881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828775"/>
            <a:r>
              <a:rPr lang="en-US" sz="2400" b="1" dirty="0">
                <a:solidFill>
                  <a:prstClr val="white"/>
                </a:solidFill>
                <a:latin typeface="Corbel"/>
              </a:rPr>
              <a:t>Performance Measurement System</a:t>
            </a:r>
          </a:p>
        </p:txBody>
      </p:sp>
      <p:sp>
        <p:nvSpPr>
          <p:cNvPr id="12" name="Oval 11"/>
          <p:cNvSpPr/>
          <p:nvPr/>
        </p:nvSpPr>
        <p:spPr>
          <a:xfrm>
            <a:off x="9201149" y="6343652"/>
            <a:ext cx="2543175" cy="192881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828775"/>
            <a:r>
              <a:rPr lang="en-US" sz="2400" b="1" dirty="0">
                <a:solidFill>
                  <a:prstClr val="white"/>
                </a:solidFill>
                <a:latin typeface="Corbel"/>
              </a:rPr>
              <a:t>Traffic Signal System</a:t>
            </a:r>
          </a:p>
        </p:txBody>
      </p:sp>
      <p:sp>
        <p:nvSpPr>
          <p:cNvPr id="13" name="Oval 12"/>
          <p:cNvSpPr/>
          <p:nvPr/>
        </p:nvSpPr>
        <p:spPr>
          <a:xfrm>
            <a:off x="6857996" y="2369438"/>
            <a:ext cx="2543175" cy="1928813"/>
          </a:xfrm>
          <a:prstGeom prst="ellipse">
            <a:avLst/>
          </a:prstGeom>
          <a:solidFill>
            <a:srgbClr val="3EF2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828775"/>
            <a:r>
              <a:rPr lang="en-US" sz="2400" b="1" dirty="0">
                <a:solidFill>
                  <a:srgbClr val="000000"/>
                </a:solidFill>
                <a:latin typeface="Corbel"/>
              </a:rPr>
              <a:t>School Zone Flasher System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02556" y="2739626"/>
            <a:ext cx="4952045" cy="295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75"/>
            <a:r>
              <a:rPr lang="en-US" sz="2599" b="1" u="sng" dirty="0">
                <a:solidFill>
                  <a:srgbClr val="000000"/>
                </a:solidFill>
                <a:latin typeface="Corbel"/>
              </a:rPr>
              <a:t>LEGEND</a:t>
            </a:r>
          </a:p>
          <a:p>
            <a:pPr defTabSz="1828775"/>
            <a:r>
              <a:rPr lang="en-US" sz="2599" dirty="0">
                <a:solidFill>
                  <a:srgbClr val="000000"/>
                </a:solidFill>
                <a:latin typeface="Corbel"/>
              </a:rPr>
              <a:t>      </a:t>
            </a:r>
            <a:r>
              <a:rPr lang="en-US" sz="2651" dirty="0">
                <a:solidFill>
                  <a:srgbClr val="000000"/>
                </a:solidFill>
                <a:latin typeface="Corbel"/>
              </a:rPr>
              <a:t>- Recently Upgraded System</a:t>
            </a:r>
          </a:p>
          <a:p>
            <a:pPr defTabSz="1828775"/>
            <a:r>
              <a:rPr lang="en-US" sz="2651" dirty="0">
                <a:solidFill>
                  <a:srgbClr val="000000"/>
                </a:solidFill>
                <a:latin typeface="Corbel"/>
              </a:rPr>
              <a:t>      - Expanding System</a:t>
            </a:r>
          </a:p>
          <a:p>
            <a:pPr defTabSz="1828775"/>
            <a:r>
              <a:rPr lang="en-US" sz="2651" dirty="0">
                <a:solidFill>
                  <a:srgbClr val="000000"/>
                </a:solidFill>
                <a:latin typeface="Corbel"/>
              </a:rPr>
              <a:t>      - Upgrading System</a:t>
            </a:r>
          </a:p>
          <a:p>
            <a:pPr defTabSz="1828775"/>
            <a:r>
              <a:rPr lang="en-US" sz="2651" dirty="0">
                <a:solidFill>
                  <a:srgbClr val="000000"/>
                </a:solidFill>
                <a:latin typeface="Corbel"/>
              </a:rPr>
              <a:t>      - Assess New/Upgrade Options</a:t>
            </a:r>
          </a:p>
          <a:p>
            <a:pPr defTabSz="1828775"/>
            <a:endParaRPr lang="en-US" sz="5400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77314" y="3277652"/>
            <a:ext cx="425172" cy="308940"/>
          </a:xfrm>
          <a:prstGeom prst="rect">
            <a:avLst/>
          </a:prstGeom>
          <a:solidFill>
            <a:srgbClr val="3EF2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75"/>
            <a:endParaRPr lang="en-US" sz="5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777314" y="3671004"/>
            <a:ext cx="425172" cy="3089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75"/>
            <a:endParaRPr lang="en-US" sz="5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777314" y="4079957"/>
            <a:ext cx="425172" cy="30894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75"/>
            <a:endParaRPr lang="en-US" sz="5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77314" y="4476657"/>
            <a:ext cx="425172" cy="3089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75"/>
            <a:endParaRPr lang="en-US" sz="5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5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02400" y="4751582"/>
            <a:ext cx="51863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cs typeface="Calibri" panose="020F0502020204030204" pitchFamily="34" charset="0"/>
              </a:rPr>
              <a:t>** - Daily activities include identifying, trouble-shooting, and addressing system problems; developing, implementing, and fine-tuning coordinated traffic signal timing; </a:t>
            </a:r>
            <a:r>
              <a:rPr lang="en-US" sz="2400" b="1" dirty="0" smtClean="0">
                <a:cs typeface="Calibri" panose="020F0502020204030204" pitchFamily="34" charset="0"/>
              </a:rPr>
              <a:t>accident </a:t>
            </a:r>
            <a:r>
              <a:rPr lang="en-US" sz="2400" b="1" dirty="0">
                <a:cs typeface="Calibri" panose="020F0502020204030204" pitchFamily="34" charset="0"/>
              </a:rPr>
              <a:t>analysis</a:t>
            </a:r>
            <a:r>
              <a:rPr lang="en-US" sz="2400" b="1" dirty="0" smtClean="0">
                <a:cs typeface="Calibri" panose="020F0502020204030204" pitchFamily="34" charset="0"/>
              </a:rPr>
              <a:t>; </a:t>
            </a:r>
            <a:r>
              <a:rPr lang="en-US" sz="2400" b="1" dirty="0">
                <a:cs typeface="Calibri" panose="020F0502020204030204" pitchFamily="34" charset="0"/>
              </a:rPr>
              <a:t>developing/updating mapping and inventory systems; coordinating with other agencies and City departments; and </a:t>
            </a:r>
            <a:r>
              <a:rPr lang="en-US" sz="2400" b="1" dirty="0" smtClean="0">
                <a:cs typeface="Calibri" panose="020F0502020204030204" pitchFamily="34" charset="0"/>
              </a:rPr>
              <a:t>addressing </a:t>
            </a:r>
            <a:r>
              <a:rPr lang="en-US" sz="2400" b="1" dirty="0">
                <a:cs typeface="Calibri" panose="020F0502020204030204" pitchFamily="34" charset="0"/>
              </a:rPr>
              <a:t>citizen requests.</a:t>
            </a:r>
          </a:p>
        </p:txBody>
      </p:sp>
    </p:spTree>
    <p:extLst>
      <p:ext uri="{BB962C8B-B14F-4D97-AF65-F5344CB8AC3E}">
        <p14:creationId xmlns:p14="http://schemas.microsoft.com/office/powerpoint/2010/main" val="22306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r="4348"/>
          <a:stretch/>
        </p:blipFill>
        <p:spPr>
          <a:xfrm>
            <a:off x="12725400" y="2324100"/>
            <a:ext cx="5410200" cy="3001656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School Zone Flasher System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6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914400" y="2662790"/>
            <a:ext cx="13487400" cy="7357510"/>
          </a:xfrm>
          <a:prstGeom prst="rect">
            <a:avLst/>
          </a:prstGeom>
        </p:spPr>
        <p:txBody>
          <a:bodyPr vert="horz" lIns="109728" tIns="182880" rIns="182880" bIns="91440" rtlCol="0">
            <a:normAutofit fontScale="92500" lnSpcReduction="20000"/>
          </a:bodyPr>
          <a:lstStyle>
            <a:lvl1pPr marL="877824" indent="-640080" algn="l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defRPr kumimoji="0" sz="6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63040" indent="-54864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5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993392" indent="-4572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32304" indent="-36576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2928" indent="-3657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4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255264" indent="-3657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62272" indent="-3657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0" defTabSz="914400">
              <a:lnSpc>
                <a:spcPct val="120000"/>
              </a:lnSpc>
            </a:pPr>
            <a:r>
              <a:rPr lang="en-US" sz="4800" dirty="0" smtClean="0"/>
              <a:t>Historical Issues</a:t>
            </a:r>
          </a:p>
          <a:p>
            <a:pPr indent="0" defTabSz="914400">
              <a:lnSpc>
                <a:spcPct val="120000"/>
              </a:lnSpc>
            </a:pPr>
            <a:r>
              <a:rPr lang="en-US" sz="4800" dirty="0" smtClean="0"/>
              <a:t>Project Overview</a:t>
            </a:r>
          </a:p>
          <a:p>
            <a:pPr lvl="1" indent="0" defTabSz="914400">
              <a:lnSpc>
                <a:spcPct val="120000"/>
              </a:lnSpc>
            </a:pPr>
            <a:r>
              <a:rPr lang="en-US" sz="3900" dirty="0" smtClean="0"/>
              <a:t>180+ school-zone flashers</a:t>
            </a:r>
          </a:p>
          <a:p>
            <a:pPr lvl="1" indent="0" defTabSz="914400">
              <a:lnSpc>
                <a:spcPct val="120000"/>
              </a:lnSpc>
            </a:pPr>
            <a:r>
              <a:rPr lang="en-US" sz="3900" dirty="0" smtClean="0"/>
              <a:t>Applied </a:t>
            </a:r>
            <a:r>
              <a:rPr lang="en-US" sz="3900" dirty="0"/>
              <a:t>Information </a:t>
            </a:r>
            <a:r>
              <a:rPr lang="en-US" sz="3900" dirty="0" smtClean="0"/>
              <a:t>GLANCE System</a:t>
            </a:r>
          </a:p>
          <a:p>
            <a:pPr lvl="1" indent="0" defTabSz="914400">
              <a:lnSpc>
                <a:spcPct val="120000"/>
              </a:lnSpc>
            </a:pPr>
            <a:r>
              <a:rPr lang="en-US" sz="3900" dirty="0" smtClean="0"/>
              <a:t>Positive command and control</a:t>
            </a:r>
          </a:p>
          <a:p>
            <a:pPr lvl="1" indent="0" defTabSz="914400">
              <a:lnSpc>
                <a:spcPct val="120000"/>
              </a:lnSpc>
            </a:pPr>
            <a:r>
              <a:rPr lang="en-US" sz="3900" dirty="0" smtClean="0"/>
              <a:t>Vendor-hosted Cellular Communication</a:t>
            </a:r>
          </a:p>
          <a:p>
            <a:pPr lvl="1" indent="0" defTabSz="914400">
              <a:lnSpc>
                <a:spcPct val="120000"/>
              </a:lnSpc>
            </a:pPr>
            <a:r>
              <a:rPr lang="en-US" sz="3900" dirty="0" smtClean="0"/>
              <a:t>10-year service contract</a:t>
            </a:r>
          </a:p>
          <a:p>
            <a:pPr lvl="1" indent="0" defTabSz="914400">
              <a:lnSpc>
                <a:spcPct val="120000"/>
              </a:lnSpc>
            </a:pPr>
            <a:endParaRPr lang="en-US" sz="1500" dirty="0" smtClean="0"/>
          </a:p>
          <a:p>
            <a:pPr indent="0" defTabSz="914400">
              <a:lnSpc>
                <a:spcPct val="120000"/>
              </a:lnSpc>
            </a:pPr>
            <a:r>
              <a:rPr lang="en-US" sz="5600" dirty="0" smtClean="0"/>
              <a:t>Project Cost ~ $630,000</a:t>
            </a:r>
          </a:p>
          <a:p>
            <a:pPr indent="0" defTabSz="914400">
              <a:lnSpc>
                <a:spcPct val="120000"/>
              </a:lnSpc>
            </a:pPr>
            <a:r>
              <a:rPr lang="en-US" sz="5600" dirty="0" smtClean="0"/>
              <a:t>Project Completed 2018</a:t>
            </a: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412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" r="5696"/>
          <a:stretch/>
        </p:blipFill>
        <p:spPr>
          <a:xfrm>
            <a:off x="12725401" y="2247900"/>
            <a:ext cx="5333999" cy="3077856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Emergency Preemption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7</a:t>
            </a:fld>
            <a:endParaRPr lang="en-US">
              <a:solidFill>
                <a:srgbClr val="AAAAAA"/>
              </a:solidFill>
            </a:endParaRPr>
          </a:p>
        </p:txBody>
      </p:sp>
      <p:pic>
        <p:nvPicPr>
          <p:cNvPr id="6" name="Picture 2" descr="CZC2DF2JBVCDFKTLZJUXAI3ND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 b="751"/>
          <a:stretch>
            <a:fillRect/>
          </a:stretch>
        </p:blipFill>
        <p:spPr bwMode="auto">
          <a:xfrm>
            <a:off x="11277600" y="6286500"/>
            <a:ext cx="6846888" cy="37957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914400" y="2662790"/>
            <a:ext cx="16459200" cy="6443112"/>
          </a:xfrm>
          <a:prstGeom prst="rect">
            <a:avLst/>
          </a:prstGeom>
        </p:spPr>
        <p:txBody>
          <a:bodyPr vert="horz" lIns="109728" tIns="182880" rIns="182880" bIns="91440" rtlCol="0">
            <a:normAutofit fontScale="70000" lnSpcReduction="20000"/>
          </a:bodyPr>
          <a:lstStyle>
            <a:lvl1pPr marL="877824" indent="-640080" algn="l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defRPr kumimoji="0" sz="6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63040" indent="-54864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5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993392" indent="-4572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32304" indent="-36576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2928" indent="-3657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4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255264" indent="-3657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62272" indent="-3657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5600" dirty="0" smtClean="0"/>
              <a:t>Project Overview</a:t>
            </a:r>
          </a:p>
          <a:p>
            <a:pPr lvl="1" defTabSz="914400"/>
            <a:r>
              <a:rPr lang="en-US" sz="5100" dirty="0" smtClean="0"/>
              <a:t>Implement secure coded system</a:t>
            </a:r>
          </a:p>
          <a:p>
            <a:pPr lvl="1" defTabSz="914400"/>
            <a:r>
              <a:rPr lang="en-US" sz="5100" dirty="0" smtClean="0"/>
              <a:t>Prevent unauthorized use</a:t>
            </a:r>
          </a:p>
          <a:p>
            <a:pPr lvl="1" defTabSz="914400"/>
            <a:r>
              <a:rPr lang="en-US" sz="5100" dirty="0" smtClean="0"/>
              <a:t>Reduce impacts to timing coordination</a:t>
            </a:r>
          </a:p>
          <a:p>
            <a:pPr lvl="1" defTabSz="914400"/>
            <a:r>
              <a:rPr lang="en-US" sz="5100" dirty="0" smtClean="0"/>
              <a:t>Upgrade phase selectors</a:t>
            </a:r>
          </a:p>
          <a:p>
            <a:pPr lvl="1" defTabSz="914400"/>
            <a:r>
              <a:rPr lang="en-US" sz="5100" dirty="0" smtClean="0"/>
              <a:t>Coordinate with other agencies</a:t>
            </a:r>
          </a:p>
          <a:p>
            <a:pPr lvl="1" defTabSz="914400"/>
            <a:endParaRPr lang="en-US" sz="2000" dirty="0" smtClean="0"/>
          </a:p>
          <a:p>
            <a:pPr defTabSz="914400"/>
            <a:r>
              <a:rPr lang="en-US" sz="5600" dirty="0" smtClean="0"/>
              <a:t>Project Benefits</a:t>
            </a:r>
          </a:p>
          <a:p>
            <a:pPr lvl="1" defTabSz="914400"/>
            <a:r>
              <a:rPr lang="en-US" sz="4800" dirty="0" smtClean="0"/>
              <a:t>20% reduction in preempt calls</a:t>
            </a:r>
          </a:p>
          <a:p>
            <a:pPr lvl="1" defTabSz="914400"/>
            <a:endParaRPr lang="en-US" sz="2200" dirty="0" smtClean="0"/>
          </a:p>
          <a:p>
            <a:pPr defTabSz="914400"/>
            <a:r>
              <a:rPr lang="en-US" sz="5600" dirty="0" smtClean="0"/>
              <a:t>Project Cost ~ $330,000</a:t>
            </a:r>
          </a:p>
          <a:p>
            <a:pPr defTabSz="914400"/>
            <a:r>
              <a:rPr lang="en-US" sz="5600" dirty="0" smtClean="0"/>
              <a:t>Project Completed 2020</a:t>
            </a:r>
          </a:p>
        </p:txBody>
      </p:sp>
    </p:spTree>
    <p:extLst>
      <p:ext uri="{BB962C8B-B14F-4D97-AF65-F5344CB8AC3E}">
        <p14:creationId xmlns:p14="http://schemas.microsoft.com/office/powerpoint/2010/main" val="66180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CCTV System</a:t>
            </a:r>
            <a:endParaRPr lang="en-US" sz="60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2144186"/>
            <a:ext cx="5656126" cy="318157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8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914400" y="2662790"/>
            <a:ext cx="10591800" cy="6443112"/>
          </a:xfrm>
          <a:prstGeom prst="rect">
            <a:avLst/>
          </a:prstGeom>
        </p:spPr>
        <p:txBody>
          <a:bodyPr vert="horz" lIns="109728" tIns="182880" rIns="182880" bIns="91440" rtlCol="0">
            <a:normAutofit fontScale="85000" lnSpcReduction="20000"/>
          </a:bodyPr>
          <a:lstStyle>
            <a:lvl1pPr marL="877824" indent="-640080" algn="l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defRPr kumimoji="0" sz="6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63040" indent="-54864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5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993392" indent="-4572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32304" indent="-36576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2928" indent="-3657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4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255264" indent="-3657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62272" indent="-3657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 smtClean="0"/>
              <a:t>Project Overview</a:t>
            </a:r>
          </a:p>
          <a:p>
            <a:pPr lvl="1" defTabSz="914400"/>
            <a:r>
              <a:rPr lang="en-US" dirty="0" smtClean="0"/>
              <a:t>Provide real-time video </a:t>
            </a:r>
          </a:p>
          <a:p>
            <a:pPr lvl="1" defTabSz="914400"/>
            <a:r>
              <a:rPr lang="en-US" dirty="0" smtClean="0"/>
              <a:t>Establish data sharing agreements</a:t>
            </a:r>
          </a:p>
          <a:p>
            <a:pPr lvl="1" defTabSz="914400"/>
            <a:endParaRPr lang="en-US" sz="1500" dirty="0" smtClean="0"/>
          </a:p>
          <a:p>
            <a:pPr defTabSz="914400"/>
            <a:r>
              <a:rPr lang="en-US" dirty="0" smtClean="0"/>
              <a:t>PS&amp;E design by consultant</a:t>
            </a:r>
          </a:p>
          <a:p>
            <a:pPr defTabSz="914400"/>
            <a:r>
              <a:rPr lang="en-US" dirty="0" smtClean="0"/>
              <a:t>Construction by contractor</a:t>
            </a:r>
          </a:p>
          <a:p>
            <a:pPr defTabSz="914400"/>
            <a:r>
              <a:rPr lang="en-US" dirty="0" smtClean="0"/>
              <a:t>Total Estimated Cost ~ $3.3M</a:t>
            </a:r>
          </a:p>
          <a:p>
            <a:pPr defTabSz="914400"/>
            <a:r>
              <a:rPr lang="en-US" dirty="0" smtClean="0"/>
              <a:t>Project Completion ~ 2024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569820"/>
            <a:ext cx="6394340" cy="35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2144186"/>
            <a:ext cx="5667113" cy="318775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 bIns="0">
            <a:normAutofit/>
          </a:bodyPr>
          <a:lstStyle/>
          <a:p>
            <a:r>
              <a:rPr lang="en-US" sz="6000" dirty="0" smtClean="0"/>
              <a:t>Vehicle Detection System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srgbClr val="AAAAAA"/>
                </a:solidFill>
              </a:rPr>
              <a:pPr/>
              <a:t>9</a:t>
            </a:fld>
            <a:endParaRPr lang="en-US">
              <a:solidFill>
                <a:srgbClr val="AAAAAA"/>
              </a:solidFill>
            </a:endParaRPr>
          </a:p>
        </p:txBody>
      </p:sp>
      <p:sp>
        <p:nvSpPr>
          <p:cNvPr id="9" name="Content Placeholder 5"/>
          <p:cNvSpPr txBox="1">
            <a:spLocks noGrp="1"/>
          </p:cNvSpPr>
          <p:nvPr>
            <p:ph idx="1"/>
          </p:nvPr>
        </p:nvSpPr>
        <p:spPr>
          <a:xfrm>
            <a:off x="914400" y="2662790"/>
            <a:ext cx="11277600" cy="7052710"/>
          </a:xfrm>
          <a:prstGeom prst="rect">
            <a:avLst/>
          </a:prstGeom>
        </p:spPr>
        <p:txBody>
          <a:bodyPr vert="horz" lIns="109728" tIns="182880" rIns="182880" bIns="91440" rtlCol="0">
            <a:normAutofit fontScale="62500" lnSpcReduction="20000"/>
          </a:bodyPr>
          <a:lstStyle>
            <a:lvl1pPr marL="877824" indent="-640080" algn="l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"/>
              <a:defRPr kumimoji="0" sz="6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63040" indent="-54864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5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993392" indent="-4572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4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32304" indent="-36576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2928" indent="-3657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4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255264" indent="-3657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62272" indent="-3657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 smtClean="0"/>
              <a:t>Historical Issues</a:t>
            </a:r>
          </a:p>
          <a:p>
            <a:pPr defTabSz="914400"/>
            <a:r>
              <a:rPr lang="en-US" dirty="0" smtClean="0"/>
              <a:t>Project Objectives</a:t>
            </a:r>
          </a:p>
          <a:p>
            <a:pPr lvl="1"/>
            <a:r>
              <a:rPr lang="en-US" dirty="0" smtClean="0"/>
              <a:t>Develop reliable vehicle detection toolbox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high resolution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Provide ATSPM/Purdue functionality</a:t>
            </a:r>
          </a:p>
          <a:p>
            <a:pPr lvl="1"/>
            <a:r>
              <a:rPr lang="en-US" dirty="0" smtClean="0"/>
              <a:t>Provide live video feeds to TMC</a:t>
            </a:r>
          </a:p>
          <a:p>
            <a:pPr lvl="1"/>
            <a:r>
              <a:rPr lang="en-US" dirty="0" smtClean="0"/>
              <a:t>Allow real-time adjustment to detection</a:t>
            </a:r>
          </a:p>
          <a:p>
            <a:pPr lvl="1"/>
            <a:endParaRPr lang="en-US" sz="2200" dirty="0" smtClean="0"/>
          </a:p>
          <a:p>
            <a:pPr defTabSz="914400"/>
            <a:r>
              <a:rPr lang="en-US" dirty="0" smtClean="0"/>
              <a:t>Spec Development by Consultant</a:t>
            </a:r>
          </a:p>
          <a:p>
            <a:pPr defTabSz="914400"/>
            <a:r>
              <a:rPr lang="en-US" dirty="0" smtClean="0"/>
              <a:t>Detection Programming by City staff</a:t>
            </a:r>
          </a:p>
          <a:p>
            <a:pPr defTabSz="914400"/>
            <a:r>
              <a:rPr lang="en-US" dirty="0" smtClean="0"/>
              <a:t>Estimated Cost ~ $8.3M</a:t>
            </a:r>
          </a:p>
          <a:p>
            <a:pPr defTabSz="914400"/>
            <a:r>
              <a:rPr lang="en-US" dirty="0" smtClean="0"/>
              <a:t>Project Completion ~ 2024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6429376"/>
            <a:ext cx="6706022" cy="37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8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y of Plano Red Powerpoint Template">
  <a:themeElements>
    <a:clrScheme name="Plano Color Palette">
      <a:dk1>
        <a:srgbClr val="000000"/>
      </a:dk1>
      <a:lt1>
        <a:sysClr val="window" lastClr="FFFFFF"/>
      </a:lt1>
      <a:dk2>
        <a:srgbClr val="C30E2F"/>
      </a:dk2>
      <a:lt2>
        <a:srgbClr val="AAAAAA"/>
      </a:lt2>
      <a:accent1>
        <a:srgbClr val="008CB9"/>
      </a:accent1>
      <a:accent2>
        <a:srgbClr val="7DAF34"/>
      </a:accent2>
      <a:accent3>
        <a:srgbClr val="DB9301"/>
      </a:accent3>
      <a:accent4>
        <a:srgbClr val="B4278F"/>
      </a:accent4>
      <a:accent5>
        <a:srgbClr val="5C5F64"/>
      </a:accent5>
      <a:accent6>
        <a:srgbClr val="0A2C74"/>
      </a:accent6>
      <a:hlink>
        <a:srgbClr val="0070C0"/>
      </a:hlink>
      <a:folHlink>
        <a:srgbClr val="7030A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oRedPowerPoint.pptx" id="{989750E0-E9E3-4C57-80A3-D43D82928FA9}" vid="{141755B3-7128-46B1-8676-2513FE49175C}"/>
    </a:ext>
  </a:extLst>
</a:theme>
</file>

<file path=ppt/theme/theme2.xml><?xml version="1.0" encoding="utf-8"?>
<a:theme xmlns:a="http://schemas.openxmlformats.org/drawingml/2006/main" name="Office Theme">
  <a:themeElements>
    <a:clrScheme name="Dell_sales-support_2010">
      <a:dk1>
        <a:sysClr val="windowText" lastClr="000000"/>
      </a:dk1>
      <a:lt1>
        <a:sysClr val="window" lastClr="FFFFFF"/>
      </a:lt1>
      <a:dk2>
        <a:srgbClr val="B7295A"/>
      </a:dk2>
      <a:lt2>
        <a:srgbClr val="AAAAAA"/>
      </a:lt2>
      <a:accent1>
        <a:srgbClr val="0085C3"/>
      </a:accent1>
      <a:accent2>
        <a:srgbClr val="7AB800"/>
      </a:accent2>
      <a:accent3>
        <a:srgbClr val="F2AF00"/>
      </a:accent3>
      <a:accent4>
        <a:srgbClr val="6E2585"/>
      </a:accent4>
      <a:accent5>
        <a:srgbClr val="444444"/>
      </a:accent5>
      <a:accent6>
        <a:srgbClr val="FFEE0D"/>
      </a:accent6>
      <a:hlink>
        <a:srgbClr val="DC5034"/>
      </a:hlink>
      <a:folHlink>
        <a:srgbClr val="009BBB"/>
      </a:folHlink>
    </a:clrScheme>
    <a:fontScheme name="Dell default">
      <a:majorFont>
        <a:latin typeface="Museo For Dell 700"/>
        <a:ea typeface=""/>
        <a:cs typeface=""/>
      </a:majorFont>
      <a:minorFont>
        <a:latin typeface="Museo Sans For Dell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ell_sales-support_2010">
      <a:dk1>
        <a:sysClr val="windowText" lastClr="000000"/>
      </a:dk1>
      <a:lt1>
        <a:sysClr val="window" lastClr="FFFFFF"/>
      </a:lt1>
      <a:dk2>
        <a:srgbClr val="B7295A"/>
      </a:dk2>
      <a:lt2>
        <a:srgbClr val="AAAAAA"/>
      </a:lt2>
      <a:accent1>
        <a:srgbClr val="0085C3"/>
      </a:accent1>
      <a:accent2>
        <a:srgbClr val="7AB800"/>
      </a:accent2>
      <a:accent3>
        <a:srgbClr val="F2AF00"/>
      </a:accent3>
      <a:accent4>
        <a:srgbClr val="6E2585"/>
      </a:accent4>
      <a:accent5>
        <a:srgbClr val="444444"/>
      </a:accent5>
      <a:accent6>
        <a:srgbClr val="FFEE0D"/>
      </a:accent6>
      <a:hlink>
        <a:srgbClr val="DC5034"/>
      </a:hlink>
      <a:folHlink>
        <a:srgbClr val="009BBB"/>
      </a:folHlink>
    </a:clrScheme>
    <a:fontScheme name="Dell default">
      <a:majorFont>
        <a:latin typeface="Museo For Dell 700"/>
        <a:ea typeface=""/>
        <a:cs typeface=""/>
      </a:majorFont>
      <a:minorFont>
        <a:latin typeface="Museo Sans For Dell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PlanoRedPowerPoint</Template>
  <TotalTime>0</TotalTime>
  <Words>1162</Words>
  <Application>Microsoft Office PowerPoint</Application>
  <PresentationFormat>Custom</PresentationFormat>
  <Paragraphs>312</Paragraphs>
  <Slides>21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Corbel</vt:lpstr>
      <vt:lpstr>Museo Sans For Dell</vt:lpstr>
      <vt:lpstr>Museo Sans For Dell 300</vt:lpstr>
      <vt:lpstr>Wingdings</vt:lpstr>
      <vt:lpstr>Wingdings 2</vt:lpstr>
      <vt:lpstr>Wingdings 3</vt:lpstr>
      <vt:lpstr>City of Plano Red Powerpoint Template</vt:lpstr>
      <vt:lpstr>Packager Shell Object</vt:lpstr>
      <vt:lpstr>Transforming Transportation in Plano</vt:lpstr>
      <vt:lpstr>Transportation Division Priorities</vt:lpstr>
      <vt:lpstr>Traffic Safety</vt:lpstr>
      <vt:lpstr>Traffic Safety – Case Study</vt:lpstr>
      <vt:lpstr>The Transformation</vt:lpstr>
      <vt:lpstr>School Zone Flasher System</vt:lpstr>
      <vt:lpstr>Emergency Preemption</vt:lpstr>
      <vt:lpstr>CCTV System</vt:lpstr>
      <vt:lpstr>Vehicle Detection System</vt:lpstr>
      <vt:lpstr>Intersection Traffic Control System</vt:lpstr>
      <vt:lpstr>Intersection Traffic Control System</vt:lpstr>
      <vt:lpstr>Performance Measurement System</vt:lpstr>
      <vt:lpstr>New Traffic Signals</vt:lpstr>
      <vt:lpstr>Communications System History</vt:lpstr>
      <vt:lpstr>Communications System History</vt:lpstr>
      <vt:lpstr>Communications System Upgrades</vt:lpstr>
      <vt:lpstr>Traffic Management Center</vt:lpstr>
      <vt:lpstr>Other Projects</vt:lpstr>
      <vt:lpstr>Funding Sources</vt:lpstr>
      <vt:lpstr>Engineering Opportunities</vt:lpstr>
      <vt:lpstr>Questions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2022-07-05T13:01:49Z</dcterms:created>
  <dcterms:modified xsi:type="dcterms:W3CDTF">2022-07-08T15:29:18Z</dcterms:modified>
</cp:coreProperties>
</file>