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sldIdLst>
    <p:sldId id="413" r:id="rId2"/>
    <p:sldId id="385" r:id="rId3"/>
    <p:sldId id="407" r:id="rId4"/>
    <p:sldId id="414" r:id="rId5"/>
    <p:sldId id="308" r:id="rId6"/>
    <p:sldId id="415" r:id="rId7"/>
    <p:sldId id="416" r:id="rId8"/>
    <p:sldId id="417" r:id="rId9"/>
    <p:sldId id="418" r:id="rId10"/>
    <p:sldId id="424" r:id="rId11"/>
    <p:sldId id="420" r:id="rId12"/>
    <p:sldId id="421" r:id="rId13"/>
    <p:sldId id="422" r:id="rId14"/>
    <p:sldId id="409" r:id="rId15"/>
    <p:sldId id="411" r:id="rId16"/>
    <p:sldId id="423" r:id="rId17"/>
    <p:sldId id="410" r:id="rId18"/>
    <p:sldId id="408" r:id="rId19"/>
    <p:sldId id="302" r:id="rId20"/>
  </p:sldIdLst>
  <p:sldSz cx="9144000" cy="5143500" type="screen16x9"/>
  <p:notesSz cx="7102475" cy="9388475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96" userDrawn="1">
          <p15:clr>
            <a:srgbClr val="A4A3A4"/>
          </p15:clr>
        </p15:guide>
        <p15:guide id="2" pos="6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0700"/>
    <a:srgbClr val="4C8992"/>
    <a:srgbClr val="7E9AA8"/>
    <a:srgbClr val="DEAB37"/>
    <a:srgbClr val="678150"/>
    <a:srgbClr val="1A447D"/>
    <a:srgbClr val="634B37"/>
    <a:srgbClr val="ABABA9"/>
    <a:srgbClr val="4703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38"/>
    <p:restoredTop sz="92124"/>
  </p:normalViewPr>
  <p:slideViewPr>
    <p:cSldViewPr snapToGrid="0" snapToObjects="1">
      <p:cViewPr varScale="1">
        <p:scale>
          <a:sx n="46" d="100"/>
          <a:sy n="46" d="100"/>
        </p:scale>
        <p:origin x="24" y="32"/>
      </p:cViewPr>
      <p:guideLst>
        <p:guide orient="horz" pos="1596"/>
        <p:guide pos="696"/>
      </p:guideLst>
    </p:cSldViewPr>
  </p:slideViewPr>
  <p:notesTextViewPr>
    <p:cViewPr>
      <p:scale>
        <a:sx n="25" d="100"/>
        <a:sy n="25" d="100"/>
      </p:scale>
      <p:origin x="0" y="0"/>
    </p:cViewPr>
  </p:notesTextViewPr>
  <p:sorterViewPr>
    <p:cViewPr>
      <p:scale>
        <a:sx n="96" d="100"/>
        <a:sy n="9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6C868689-833D-C547-A887-DDD1A094DBBC}" type="datetimeFigureOut">
              <a:rPr lang="en-US" smtClean="0"/>
              <a:t>8/11/2021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E36D50C5-88EC-624B-A5A8-36E300B8E5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241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D50C5-88EC-624B-A5A8-36E300B8E579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7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D50C5-88EC-624B-A5A8-36E300B8E579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606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D50C5-88EC-624B-A5A8-36E300B8E57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772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D50C5-88EC-624B-A5A8-36E300B8E57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787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D50C5-88EC-624B-A5A8-36E300B8E57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858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0193">
              <a:defRPr/>
            </a:pPr>
            <a:fld id="{A31FCDCC-D94E-46DB-B0DD-684FBBC34BBA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60193">
                <a:defRPr/>
              </a:pPr>
              <a:t>19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58036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A340C-4650-5A48-88F8-0B11CE8F3655}" type="datetime1">
              <a:rPr lang="en-US" smtClean="0"/>
              <a:t>8/11/2021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9B40-059C-1841-9A16-72B20AFB3A91}" type="datetime1">
              <a:rPr lang="en-US" smtClean="0"/>
              <a:t>8/11/2021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761312" y="4767263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F5A264-38F1-C449-BFAC-7DC7FE9FD3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29198-9781-734C-9786-91FFE3124269}" type="datetime1">
              <a:rPr lang="en-US" smtClean="0"/>
              <a:t>8/11/2021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761312" y="4767263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F5A264-38F1-C449-BFAC-7DC7FE9FD3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DB72-8A52-BC44-A035-88DDDC77FB0F}" type="datetime1">
              <a:rPr lang="en-US" smtClean="0"/>
              <a:t>8/11/2021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1312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BFF5A264-38F1-C449-BFAC-7DC7FE9FD3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EA6AF-E24F-884F-B6A9-7989600B911D}" type="datetime1">
              <a:rPr lang="en-US" smtClean="0"/>
              <a:t>8/11/2021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1312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BFF5A264-38F1-C449-BFAC-7DC7FE9FD3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le slid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46BAF-2146-2049-9CE8-18618E5737F7}" type="datetime1">
              <a:rPr lang="en-US" smtClean="0"/>
              <a:t>8/11/2021</a:t>
            </a:fld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761312" y="4767263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F5A264-38F1-C449-BFAC-7DC7FE9FD3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3066EC-560F-2D49-9486-DEDEF0D69F22}"/>
              </a:ext>
            </a:extLst>
          </p:cNvPr>
          <p:cNvSpPr/>
          <p:nvPr userDrawn="1"/>
        </p:nvSpPr>
        <p:spPr>
          <a:xfrm rot="5400000">
            <a:off x="507888" y="-507886"/>
            <a:ext cx="5171842" cy="6187617"/>
          </a:xfrm>
          <a:prstGeom prst="rect">
            <a:avLst/>
          </a:prstGeom>
          <a:solidFill>
            <a:srgbClr val="7E9AA8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53D966C-308E-BE4A-954A-469B7D6E15FA}"/>
              </a:ext>
            </a:extLst>
          </p:cNvPr>
          <p:cNvCxnSpPr/>
          <p:nvPr userDrawn="1"/>
        </p:nvCxnSpPr>
        <p:spPr>
          <a:xfrm flipV="1">
            <a:off x="6168763" y="-11576"/>
            <a:ext cx="0" cy="517914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43068"/>
            <a:ext cx="4468973" cy="3178789"/>
          </a:xfrm>
          <a:prstGeom prst="rect">
            <a:avLst/>
          </a:prstGeom>
        </p:spPr>
        <p:txBody>
          <a:bodyPr anchor="b"/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664392"/>
            <a:ext cx="4468973" cy="9028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8D1649D-C030-7445-BA05-B4CA24BAC786}"/>
              </a:ext>
            </a:extLst>
          </p:cNvPr>
          <p:cNvCxnSpPr>
            <a:cxnSpLocks/>
          </p:cNvCxnSpPr>
          <p:nvPr userDrawn="1"/>
        </p:nvCxnSpPr>
        <p:spPr>
          <a:xfrm>
            <a:off x="-1" y="3538501"/>
            <a:ext cx="509286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2E7688A-4234-044F-80E2-AECE39D780F2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516547" y="3664393"/>
            <a:ext cx="2372811" cy="36359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5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8948048-B18E-684E-88FD-D7DC6B7E9678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6516547" y="4034029"/>
            <a:ext cx="2372811" cy="36359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0">
                <a:solidFill>
                  <a:schemeClr val="accent5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05473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086F6-21C9-FC48-8B35-DABD5A12C710}" type="datetime1">
              <a:rPr lang="en-US" smtClean="0"/>
              <a:t>8/11/2021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1312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BFF5A264-38F1-C449-BFAC-7DC7FE9FD3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rot="5400000">
            <a:off x="4012303" y="-4012303"/>
            <a:ext cx="1119394" cy="9144000"/>
          </a:xfrm>
          <a:prstGeom prst="rect">
            <a:avLst/>
          </a:prstGeom>
          <a:solidFill>
            <a:srgbClr val="7E9AA8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558" y="0"/>
            <a:ext cx="6119391" cy="9338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37FB5-B5BC-2740-B59A-97DB7583C897}" type="datetime1">
              <a:rPr lang="en-US" smtClean="0"/>
              <a:t>8/11/2021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1312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BFF5A264-38F1-C449-BFAC-7DC7FE9FD3F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1" y="1119392"/>
            <a:ext cx="914400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CHARTS and Content">
    <p:bg>
      <p:bgPr>
        <a:blipFill dpi="0" rotWithShape="1">
          <a:blip r:embed="rId2" cstate="screen">
            <a:alphaModFix amt="5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rot="5400000">
            <a:off x="4012303" y="-4012303"/>
            <a:ext cx="1119394" cy="9144000"/>
          </a:xfrm>
          <a:prstGeom prst="rect">
            <a:avLst/>
          </a:prstGeom>
          <a:solidFill>
            <a:srgbClr val="7E9AA8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558" y="0"/>
            <a:ext cx="6119391" cy="9338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ADB42-1EEC-5746-A972-1FEBC40618ED}" type="datetime1">
              <a:rPr lang="en-US" smtClean="0"/>
              <a:t>8/11/2021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1312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BFF5A264-38F1-C449-BFAC-7DC7FE9FD3F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1" y="1119392"/>
            <a:ext cx="914400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4CEB6-ABCB-FA4E-AD90-288E8200504D}" type="datetime1">
              <a:rPr lang="en-US" smtClean="0"/>
              <a:t>8/11/2021</a:t>
            </a:fld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761312" y="4767263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F5A264-38F1-C449-BFAC-7DC7FE9FD3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C4D88-DC7E-B543-8F5E-B417875E9DBB}" type="datetime1">
              <a:rPr lang="en-US" smtClean="0"/>
              <a:t>8/11/2021</a:t>
            </a:fld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761312" y="4767263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F5A264-38F1-C449-BFAC-7DC7FE9FD3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B18E-8454-F144-A397-C90959D4C75A}" type="datetime1">
              <a:rPr lang="en-US" smtClean="0"/>
              <a:t>8/11/2021</a:t>
            </a:fld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761312" y="4767263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F5A264-38F1-C449-BFAC-7DC7FE9FD3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0355-C4C6-B042-B43B-FB00E4030A50}" type="datetime1">
              <a:rPr lang="en-US" smtClean="0"/>
              <a:t>8/11/2021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1312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BFF5A264-38F1-C449-BFAC-7DC7FE9FD3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DE3C-BD39-D948-BB3A-2DF14B51D3D1}" type="datetime1">
              <a:rPr lang="en-US" smtClean="0"/>
              <a:t>8/11/2021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1312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BFF5A264-38F1-C449-BFAC-7DC7FE9FD3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screen">
            <a:alphaModFix amt="8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7D9E5-4B40-2443-8B0A-C8860A5B7B5F}" type="datetime1">
              <a:rPr lang="en-US" smtClean="0"/>
              <a:t>8/11/2021</a:t>
            </a:fld>
            <a:endParaRPr lang="en-US" dirty="0"/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8470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slow" p14:dur="15000" advClick="0"/>
    </mc:Choice>
    <mc:Fallback xmlns="">
      <p:transition spd="slow" advClick="0"/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2.png"/><Relationship Id="rId4" Type="http://schemas.openxmlformats.org/officeDocument/2006/relationships/image" Target="../media/image7.jpe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5"/>
          <p:cNvSpPr txBox="1">
            <a:spLocks/>
          </p:cNvSpPr>
          <p:nvPr/>
        </p:nvSpPr>
        <p:spPr>
          <a:xfrm>
            <a:off x="797604" y="-552982"/>
            <a:ext cx="3774396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4468" y="3195501"/>
            <a:ext cx="2103805" cy="40617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7D4EC45-F242-644A-B05F-78815DA00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43069"/>
            <a:ext cx="4468973" cy="2058430"/>
          </a:xfrm>
        </p:spPr>
        <p:txBody>
          <a:bodyPr>
            <a:normAutofit/>
          </a:bodyPr>
          <a:lstStyle/>
          <a:p>
            <a:r>
              <a:rPr lang="en-US" sz="4000" b="1" dirty="0"/>
              <a:t>Texas A&amp;M Transportation     Institute</a:t>
            </a:r>
            <a:endParaRPr lang="en-US" sz="400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8782EFD-6180-E346-A0D2-8C4CA746D0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2301499"/>
            <a:ext cx="5428198" cy="1061633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and</a:t>
            </a:r>
          </a:p>
          <a:p>
            <a:r>
              <a:rPr lang="en-US" sz="4000" b="1" dirty="0"/>
              <a:t>Texas A&amp;M University</a:t>
            </a:r>
          </a:p>
          <a:p>
            <a:endParaRPr lang="en-US" sz="4400" b="1" dirty="0"/>
          </a:p>
          <a:p>
            <a:endParaRPr lang="en-US" sz="44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915CD57-D56F-E449-BFB6-DBA1F7F80213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516547" y="3664393"/>
            <a:ext cx="2372811" cy="902844"/>
          </a:xfrm>
        </p:spPr>
        <p:txBody>
          <a:bodyPr>
            <a:normAutofit/>
          </a:bodyPr>
          <a:lstStyle/>
          <a:p>
            <a:pPr algn="l"/>
            <a:r>
              <a:rPr lang="en-US" sz="1400" dirty="0"/>
              <a:t>Kevin C. Womack, Ph.D.</a:t>
            </a:r>
          </a:p>
          <a:p>
            <a:pPr algn="l"/>
            <a:r>
              <a:rPr lang="en-US" sz="1400" dirty="0"/>
              <a:t>Program Manager</a:t>
            </a:r>
          </a:p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0C8C520-8721-CD4D-9212-631F0AB1C171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516547" y="4626244"/>
            <a:ext cx="2372811" cy="108487"/>
          </a:xfrm>
        </p:spPr>
        <p:txBody>
          <a:bodyPr>
            <a:normAutofit fontScale="25000" lnSpcReduction="20000"/>
          </a:bodyPr>
          <a:lstStyle/>
          <a:p>
            <a:pPr algn="l"/>
            <a:endParaRPr lang="en-US" sz="1400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168763" y="-11576"/>
            <a:ext cx="0" cy="517914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83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5931D4-22C7-E844-BCC3-07D09C44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A264-38F1-C449-BFAC-7DC7FE9FD3F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82193A-144C-8A42-A362-0578081A4DDC}"/>
              </a:ext>
            </a:extLst>
          </p:cNvPr>
          <p:cNvSpPr/>
          <p:nvPr/>
        </p:nvSpPr>
        <p:spPr>
          <a:xfrm>
            <a:off x="0" y="-1"/>
            <a:ext cx="9144000" cy="1100517"/>
          </a:xfrm>
          <a:prstGeom prst="rect">
            <a:avLst/>
          </a:prstGeom>
          <a:solidFill>
            <a:srgbClr val="DEA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b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ECD33C-2AEC-AF40-9C5D-082A243E13EF}"/>
              </a:ext>
            </a:extLst>
          </p:cNvPr>
          <p:cNvSpPr/>
          <p:nvPr/>
        </p:nvSpPr>
        <p:spPr>
          <a:xfrm>
            <a:off x="0" y="-2"/>
            <a:ext cx="9144000" cy="484095"/>
          </a:xfrm>
          <a:prstGeom prst="rect">
            <a:avLst/>
          </a:prstGeom>
          <a:solidFill>
            <a:srgbClr val="5D0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b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62133D2E-423D-3845-A15A-D14CF68E3B01}"/>
              </a:ext>
            </a:extLst>
          </p:cNvPr>
          <p:cNvSpPr txBox="1">
            <a:spLocks/>
          </p:cNvSpPr>
          <p:nvPr/>
        </p:nvSpPr>
        <p:spPr>
          <a:xfrm>
            <a:off x="1" y="121470"/>
            <a:ext cx="9144000" cy="85757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000" i="1" dirty="0">
                <a:solidFill>
                  <a:schemeClr val="bg1"/>
                </a:solidFill>
                <a:latin typeface="Times" pitchFamily="2" charset="0"/>
              </a:rPr>
              <a:t>Leadership. Service. Responsibility.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b="1" dirty="0"/>
              <a:t>Master of Engineering Degree for Transportation Professionals</a:t>
            </a:r>
            <a:endParaRPr lang="en-US" sz="22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B4D5F82-81D4-1741-A691-60DBC7CC9F92}"/>
              </a:ext>
            </a:extLst>
          </p:cNvPr>
          <p:cNvSpPr/>
          <p:nvPr/>
        </p:nvSpPr>
        <p:spPr>
          <a:xfrm>
            <a:off x="3148107" y="1378906"/>
            <a:ext cx="2776925" cy="1747777"/>
          </a:xfrm>
          <a:prstGeom prst="rect">
            <a:avLst/>
          </a:prstGeom>
          <a:solidFill>
            <a:srgbClr val="5D07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45E56BA-A38F-A34F-AC2F-92084BEE8359}"/>
              </a:ext>
            </a:extLst>
          </p:cNvPr>
          <p:cNvSpPr/>
          <p:nvPr/>
        </p:nvSpPr>
        <p:spPr>
          <a:xfrm>
            <a:off x="4384616" y="1522630"/>
            <a:ext cx="1402519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1" dirty="0">
                <a:solidFill>
                  <a:schemeClr val="bg1"/>
                </a:solidFill>
              </a:rPr>
              <a:t>Carlos Lopez</a:t>
            </a:r>
          </a:p>
          <a:p>
            <a:r>
              <a:rPr lang="en-US" sz="1200" i="1" dirty="0">
                <a:solidFill>
                  <a:schemeClr val="bg1"/>
                </a:solidFill>
              </a:rPr>
              <a:t>HNTB, Regional Business Development Leader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6B9671A6-5E97-4444-982D-16C2BC2DC4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288708" y="1524447"/>
            <a:ext cx="1085750" cy="1468057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C675709A-A651-C342-9BC7-66E3654DA43B}"/>
              </a:ext>
            </a:extLst>
          </p:cNvPr>
          <p:cNvGrpSpPr/>
          <p:nvPr/>
        </p:nvGrpSpPr>
        <p:grpSpPr>
          <a:xfrm>
            <a:off x="4480947" y="3274253"/>
            <a:ext cx="2927004" cy="1747777"/>
            <a:chOff x="6158730" y="1388962"/>
            <a:chExt cx="2927004" cy="1747777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99B7796-376F-1C4F-B38F-5CD454A595FC}"/>
                </a:ext>
              </a:extLst>
            </p:cNvPr>
            <p:cNvSpPr/>
            <p:nvPr/>
          </p:nvSpPr>
          <p:spPr>
            <a:xfrm>
              <a:off x="6158730" y="1388962"/>
              <a:ext cx="2927004" cy="1747777"/>
            </a:xfrm>
            <a:prstGeom prst="rect">
              <a:avLst/>
            </a:prstGeom>
            <a:solidFill>
              <a:srgbClr val="5D07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EADB839B-9FFA-6142-846A-13C68D44DE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6310335" y="1534503"/>
              <a:ext cx="1085751" cy="1468057"/>
            </a:xfrm>
            <a:prstGeom prst="rect">
              <a:avLst/>
            </a:prstGeom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5367841-5128-DC42-BEFB-3620D0E23885}"/>
                </a:ext>
              </a:extLst>
            </p:cNvPr>
            <p:cNvSpPr/>
            <p:nvPr/>
          </p:nvSpPr>
          <p:spPr>
            <a:xfrm>
              <a:off x="7415980" y="1532685"/>
              <a:ext cx="1635680" cy="14619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800" b="1" dirty="0">
                  <a:solidFill>
                    <a:schemeClr val="bg1"/>
                  </a:solidFill>
                </a:rPr>
                <a:t>Jennifer Woodard</a:t>
              </a:r>
            </a:p>
            <a:p>
              <a:r>
                <a:rPr lang="en-US" sz="1200" i="1" dirty="0">
                  <a:solidFill>
                    <a:schemeClr val="bg1"/>
                  </a:solidFill>
                </a:rPr>
                <a:t>Executive Vice President, Associated General Contractors of Texas</a:t>
              </a: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BEB9962E-F50D-D14B-9A9B-F2532BF0A653}"/>
              </a:ext>
            </a:extLst>
          </p:cNvPr>
          <p:cNvSpPr/>
          <p:nvPr/>
        </p:nvSpPr>
        <p:spPr>
          <a:xfrm>
            <a:off x="171044" y="1371663"/>
            <a:ext cx="2860817" cy="1747777"/>
          </a:xfrm>
          <a:prstGeom prst="rect">
            <a:avLst/>
          </a:prstGeom>
          <a:solidFill>
            <a:srgbClr val="5D07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421E3275-0A28-804F-B748-16A7973706E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22980" y="1517204"/>
            <a:ext cx="1085086" cy="1468058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4ADB8C0D-2BC9-7646-AE80-13723F5ECBD1}"/>
              </a:ext>
            </a:extLst>
          </p:cNvPr>
          <p:cNvSpPr/>
          <p:nvPr/>
        </p:nvSpPr>
        <p:spPr>
          <a:xfrm>
            <a:off x="1488878" y="1515386"/>
            <a:ext cx="1542983" cy="1468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1" dirty="0">
                <a:solidFill>
                  <a:schemeClr val="bg1"/>
                </a:solidFill>
              </a:rPr>
              <a:t>Bob Lanham</a:t>
            </a:r>
          </a:p>
          <a:p>
            <a:r>
              <a:rPr lang="en-US" sz="1200" i="1" dirty="0">
                <a:solidFill>
                  <a:schemeClr val="bg1"/>
                </a:solidFill>
              </a:rPr>
              <a:t>President, Williams Brothers Construction Co., Inc.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81FD88E-011B-1148-AC47-38BA0336F763}"/>
              </a:ext>
            </a:extLst>
          </p:cNvPr>
          <p:cNvGrpSpPr/>
          <p:nvPr/>
        </p:nvGrpSpPr>
        <p:grpSpPr>
          <a:xfrm>
            <a:off x="155795" y="3263163"/>
            <a:ext cx="4209147" cy="1747777"/>
            <a:chOff x="5229180" y="1516601"/>
            <a:chExt cx="4209147" cy="1747777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3A39C83-A956-B341-8B84-A3966628E314}"/>
                </a:ext>
              </a:extLst>
            </p:cNvPr>
            <p:cNvSpPr/>
            <p:nvPr/>
          </p:nvSpPr>
          <p:spPr>
            <a:xfrm>
              <a:off x="5229180" y="1516601"/>
              <a:ext cx="4166801" cy="1747777"/>
            </a:xfrm>
            <a:prstGeom prst="rect">
              <a:avLst/>
            </a:prstGeom>
            <a:solidFill>
              <a:srgbClr val="5D07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C33EA529-D4AE-3F4C-995D-6B8D04B271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5380785" y="1662142"/>
              <a:ext cx="1085751" cy="1468057"/>
            </a:xfrm>
            <a:prstGeom prst="rect">
              <a:avLst/>
            </a:prstGeom>
          </p:spPr>
        </p:pic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1B56664-2DF3-1E4A-A815-4C6B2FE644F0}"/>
                </a:ext>
              </a:extLst>
            </p:cNvPr>
            <p:cNvSpPr/>
            <p:nvPr/>
          </p:nvSpPr>
          <p:spPr>
            <a:xfrm>
              <a:off x="6547015" y="1660325"/>
              <a:ext cx="2891312" cy="11849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800" b="1" dirty="0">
                  <a:solidFill>
                    <a:schemeClr val="bg1"/>
                  </a:solidFill>
                </a:rPr>
                <a:t>Sandra Phillips Rogers</a:t>
              </a:r>
            </a:p>
            <a:p>
              <a:r>
                <a:rPr lang="en-US" sz="1200" i="1" dirty="0">
                  <a:solidFill>
                    <a:schemeClr val="bg1"/>
                  </a:solidFill>
                </a:rPr>
                <a:t>Group Vice President, General Counsel, Chief Legal Officer, and Corporate Secretary, Toyota Motor North America, Inc.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ECD50E3-8253-3E40-8485-B471500D1377}"/>
              </a:ext>
            </a:extLst>
          </p:cNvPr>
          <p:cNvGrpSpPr/>
          <p:nvPr/>
        </p:nvGrpSpPr>
        <p:grpSpPr>
          <a:xfrm>
            <a:off x="6041279" y="1378905"/>
            <a:ext cx="2776925" cy="1747777"/>
            <a:chOff x="6158730" y="1388962"/>
            <a:chExt cx="2776925" cy="1747777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A19F35CB-6A32-CF46-8C43-8B1BBEDF6595}"/>
                </a:ext>
              </a:extLst>
            </p:cNvPr>
            <p:cNvSpPr/>
            <p:nvPr/>
          </p:nvSpPr>
          <p:spPr>
            <a:xfrm>
              <a:off x="6158730" y="1388962"/>
              <a:ext cx="2776925" cy="1747777"/>
            </a:xfrm>
            <a:prstGeom prst="rect">
              <a:avLst/>
            </a:prstGeom>
            <a:solidFill>
              <a:srgbClr val="5D07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A651E19D-D346-B74E-BE00-4B8F62577D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6310335" y="1534503"/>
              <a:ext cx="1085751" cy="1468057"/>
            </a:xfrm>
            <a:prstGeom prst="rect">
              <a:avLst/>
            </a:prstGeom>
          </p:spPr>
        </p:pic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BF2396F-0EDB-3B48-AEFB-6F422B7CD698}"/>
                </a:ext>
              </a:extLst>
            </p:cNvPr>
            <p:cNvSpPr/>
            <p:nvPr/>
          </p:nvSpPr>
          <p:spPr>
            <a:xfrm>
              <a:off x="7415980" y="1532685"/>
              <a:ext cx="1519675" cy="10926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800" b="1" dirty="0">
                  <a:solidFill>
                    <a:schemeClr val="bg1"/>
                  </a:solidFill>
                </a:rPr>
                <a:t>Drayton McLane</a:t>
              </a:r>
            </a:p>
            <a:p>
              <a:r>
                <a:rPr lang="en-US" sz="1200" i="1" dirty="0">
                  <a:solidFill>
                    <a:schemeClr val="bg1"/>
                  </a:solidFill>
                </a:rPr>
                <a:t>Chairman, McLane Group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830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EF5A3D-581C-AA48-B6E4-23ADBC2B1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A264-38F1-C449-BFAC-7DC7FE9FD3F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03A1E1-2FAF-0C45-94F9-DE0DB2642415}"/>
              </a:ext>
            </a:extLst>
          </p:cNvPr>
          <p:cNvSpPr/>
          <p:nvPr/>
        </p:nvSpPr>
        <p:spPr>
          <a:xfrm>
            <a:off x="0" y="-1"/>
            <a:ext cx="9144000" cy="1100517"/>
          </a:xfrm>
          <a:prstGeom prst="rect">
            <a:avLst/>
          </a:prstGeom>
          <a:solidFill>
            <a:srgbClr val="DEA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b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213E37-406A-584C-89D0-C8F70E0008A9}"/>
              </a:ext>
            </a:extLst>
          </p:cNvPr>
          <p:cNvSpPr/>
          <p:nvPr/>
        </p:nvSpPr>
        <p:spPr>
          <a:xfrm>
            <a:off x="0" y="-2"/>
            <a:ext cx="9144000" cy="484095"/>
          </a:xfrm>
          <a:prstGeom prst="rect">
            <a:avLst/>
          </a:prstGeom>
          <a:solidFill>
            <a:srgbClr val="5D0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b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CAC1F3E8-54F6-824C-89EA-08467EB4F377}"/>
              </a:ext>
            </a:extLst>
          </p:cNvPr>
          <p:cNvSpPr txBox="1">
            <a:spLocks/>
          </p:cNvSpPr>
          <p:nvPr/>
        </p:nvSpPr>
        <p:spPr>
          <a:xfrm>
            <a:off x="1" y="121470"/>
            <a:ext cx="9144000" cy="85757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000" i="1" dirty="0">
                <a:solidFill>
                  <a:schemeClr val="bg1"/>
                </a:solidFill>
                <a:latin typeface="Times" pitchFamily="2" charset="0"/>
              </a:rPr>
              <a:t>Leadership. Service. Responsibility.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b="1" dirty="0"/>
              <a:t>Master of Engineering Degree for Transportation Professionals</a:t>
            </a:r>
            <a:endParaRPr lang="en-US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905FE-02EF-4F51-A825-950952094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8"/>
            <a:ext cx="7886700" cy="3652811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300" dirty="0"/>
              <a:t>Suggested Topics for Cou</a:t>
            </a:r>
            <a:r>
              <a:rPr lang="en-US" sz="3600" dirty="0"/>
              <a:t>rse</a:t>
            </a:r>
            <a:r>
              <a:rPr lang="en-US" sz="3300" dirty="0"/>
              <a:t>work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2100" dirty="0"/>
              <a:t>Communication – Internal and External to Organization 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2100" dirty="0"/>
              <a:t>Selecting and Adopting New Technologies 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2100" dirty="0"/>
              <a:t>Leadership and Team Building 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2100" dirty="0"/>
              <a:t>Policy 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2100" dirty="0"/>
              <a:t>Connected and Automated Vehicles 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2100" dirty="0"/>
              <a:t>Manage Flow of Work Products and Projects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2100" dirty="0"/>
              <a:t>Goal Setting and Strategic Thinking 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2100" dirty="0"/>
              <a:t>Performance Metrics – Organization and System 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2100" dirty="0"/>
              <a:t>Cybersecurity 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2100" dirty="0"/>
              <a:t>Working with Regulatory Agencies 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2100" dirty="0"/>
              <a:t>Credit Markets and Financ</a:t>
            </a:r>
            <a:r>
              <a:rPr lang="en-US" sz="2300" dirty="0"/>
              <a:t>e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8970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EF5A3D-581C-AA48-B6E4-23ADBC2B1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A264-38F1-C449-BFAC-7DC7FE9FD3F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03A1E1-2FAF-0C45-94F9-DE0DB2642415}"/>
              </a:ext>
            </a:extLst>
          </p:cNvPr>
          <p:cNvSpPr/>
          <p:nvPr/>
        </p:nvSpPr>
        <p:spPr>
          <a:xfrm>
            <a:off x="0" y="-1"/>
            <a:ext cx="9144000" cy="1100517"/>
          </a:xfrm>
          <a:prstGeom prst="rect">
            <a:avLst/>
          </a:prstGeom>
          <a:solidFill>
            <a:srgbClr val="DEA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b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213E37-406A-584C-89D0-C8F70E0008A9}"/>
              </a:ext>
            </a:extLst>
          </p:cNvPr>
          <p:cNvSpPr/>
          <p:nvPr/>
        </p:nvSpPr>
        <p:spPr>
          <a:xfrm>
            <a:off x="0" y="-2"/>
            <a:ext cx="9144000" cy="484095"/>
          </a:xfrm>
          <a:prstGeom prst="rect">
            <a:avLst/>
          </a:prstGeom>
          <a:solidFill>
            <a:srgbClr val="5D0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b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CAC1F3E8-54F6-824C-89EA-08467EB4F377}"/>
              </a:ext>
            </a:extLst>
          </p:cNvPr>
          <p:cNvSpPr txBox="1">
            <a:spLocks/>
          </p:cNvSpPr>
          <p:nvPr/>
        </p:nvSpPr>
        <p:spPr>
          <a:xfrm>
            <a:off x="1" y="121470"/>
            <a:ext cx="9144000" cy="85757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000" i="1" dirty="0">
                <a:solidFill>
                  <a:schemeClr val="bg1"/>
                </a:solidFill>
                <a:latin typeface="Times" pitchFamily="2" charset="0"/>
              </a:rPr>
              <a:t>Leadership. Service. Responsibility.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b="1" dirty="0"/>
              <a:t>Master of Engineering Degree for Transportation Professionals</a:t>
            </a:r>
            <a:endParaRPr lang="en-US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905FE-02EF-4F51-A825-950952094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100" dirty="0"/>
              <a:t>Suggested Topics for Coursework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Environmental Issues and Stewardship 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Eco-System of Transportation Providers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Legal Issues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Logistics – Supply Chain, Block Chain 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Social Media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Decision Making Processes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Role of Transportation System to Economy 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Multi-Modal Freight Interface 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Interdisciplinary Interactions 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Innovation – Multi-Modal Solutions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1929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EF5A3D-581C-AA48-B6E4-23ADBC2B1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A264-38F1-C449-BFAC-7DC7FE9FD3F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03A1E1-2FAF-0C45-94F9-DE0DB2642415}"/>
              </a:ext>
            </a:extLst>
          </p:cNvPr>
          <p:cNvSpPr/>
          <p:nvPr/>
        </p:nvSpPr>
        <p:spPr>
          <a:xfrm>
            <a:off x="0" y="-1"/>
            <a:ext cx="9144000" cy="1100517"/>
          </a:xfrm>
          <a:prstGeom prst="rect">
            <a:avLst/>
          </a:prstGeom>
          <a:solidFill>
            <a:srgbClr val="DEA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b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213E37-406A-584C-89D0-C8F70E0008A9}"/>
              </a:ext>
            </a:extLst>
          </p:cNvPr>
          <p:cNvSpPr/>
          <p:nvPr/>
        </p:nvSpPr>
        <p:spPr>
          <a:xfrm>
            <a:off x="0" y="-2"/>
            <a:ext cx="9144000" cy="484095"/>
          </a:xfrm>
          <a:prstGeom prst="rect">
            <a:avLst/>
          </a:prstGeom>
          <a:solidFill>
            <a:srgbClr val="5D0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b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CAC1F3E8-54F6-824C-89EA-08467EB4F377}"/>
              </a:ext>
            </a:extLst>
          </p:cNvPr>
          <p:cNvSpPr txBox="1">
            <a:spLocks/>
          </p:cNvSpPr>
          <p:nvPr/>
        </p:nvSpPr>
        <p:spPr>
          <a:xfrm>
            <a:off x="1" y="121470"/>
            <a:ext cx="9144000" cy="85757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000" i="1" dirty="0">
                <a:solidFill>
                  <a:schemeClr val="bg1"/>
                </a:solidFill>
                <a:latin typeface="Times" pitchFamily="2" charset="0"/>
              </a:rPr>
              <a:t>Leadership. Service. Responsibility.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b="1" dirty="0"/>
              <a:t>Master of Engineering Degree for Transportation Professionals</a:t>
            </a:r>
            <a:endParaRPr lang="en-US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905FE-02EF-4F51-A825-950952094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8"/>
            <a:ext cx="7886700" cy="349724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Program Course Titles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/>
              <a:t>Leadership for Transportation Professionals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/>
              <a:t>Transportation Organizational Management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/>
              <a:t>Transportation and the Economy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/>
              <a:t>Communication for Transportation Professionals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/>
              <a:t>Selection and Adoption of New Transportation Technologies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/>
              <a:t>Sustainable Transportation and the Environment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/>
              <a:t>Transportation Policy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/>
              <a:t>Regulatory and Legal Topics in Transportation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/>
              <a:t>Innovation in Transportation Funding and Finance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/>
              <a:t>Capstone Project I and II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595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EF5A3D-581C-AA48-B6E4-23ADBC2B1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A264-38F1-C449-BFAC-7DC7FE9FD3F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03A1E1-2FAF-0C45-94F9-DE0DB2642415}"/>
              </a:ext>
            </a:extLst>
          </p:cNvPr>
          <p:cNvSpPr/>
          <p:nvPr/>
        </p:nvSpPr>
        <p:spPr>
          <a:xfrm>
            <a:off x="0" y="-1"/>
            <a:ext cx="9144000" cy="1100517"/>
          </a:xfrm>
          <a:prstGeom prst="rect">
            <a:avLst/>
          </a:prstGeom>
          <a:solidFill>
            <a:srgbClr val="1A44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b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CAC1F3E8-54F6-824C-89EA-08467EB4F377}"/>
              </a:ext>
            </a:extLst>
          </p:cNvPr>
          <p:cNvSpPr txBox="1">
            <a:spLocks/>
          </p:cNvSpPr>
          <p:nvPr/>
        </p:nvSpPr>
        <p:spPr>
          <a:xfrm>
            <a:off x="1" y="121470"/>
            <a:ext cx="9144000" cy="857574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800" b="1" dirty="0">
                <a:solidFill>
                  <a:schemeClr val="bg1"/>
                </a:solidFill>
              </a:rPr>
              <a:t>First Year Courses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3FCE416-433E-0847-A237-92CF21ADD3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291366"/>
              </p:ext>
            </p:extLst>
          </p:nvPr>
        </p:nvGraphicFramePr>
        <p:xfrm>
          <a:off x="233005" y="1376369"/>
          <a:ext cx="4168175" cy="3445888"/>
        </p:xfrm>
        <a:graphic>
          <a:graphicData uri="http://schemas.openxmlformats.org/drawingml/2006/table">
            <a:tbl>
              <a:tblPr/>
              <a:tblGrid>
                <a:gridCol w="1366615">
                  <a:extLst>
                    <a:ext uri="{9D8B030D-6E8A-4147-A177-3AD203B41FA5}">
                      <a16:colId xmlns:a16="http://schemas.microsoft.com/office/drawing/2014/main" val="299900123"/>
                    </a:ext>
                  </a:extLst>
                </a:gridCol>
                <a:gridCol w="2801560">
                  <a:extLst>
                    <a:ext uri="{9D8B030D-6E8A-4147-A177-3AD203B41FA5}">
                      <a16:colId xmlns:a16="http://schemas.microsoft.com/office/drawing/2014/main" val="2376439769"/>
                    </a:ext>
                  </a:extLst>
                </a:gridCol>
              </a:tblGrid>
              <a:tr h="391685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</a:rPr>
                        <a:t>MTDE 660</a:t>
                      </a:r>
                      <a:endParaRPr lang="en-US" sz="1300" dirty="0">
                        <a:solidFill>
                          <a:srgbClr val="FFFFFF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45720" marR="35971" marT="35971" marB="35971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07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>
                          <a:effectLst/>
                          <a:latin typeface="Open Sans" panose="020B0606030504020204" pitchFamily="34" charset="0"/>
                        </a:rPr>
                        <a:t>Leadership for Transportation Professionals</a:t>
                      </a:r>
                      <a:endParaRPr lang="en-US" sz="1300" dirty="0">
                        <a:effectLst/>
                        <a:latin typeface="Open Sans Semibold" panose="020B0606030504020204" pitchFamily="34" charset="0"/>
                      </a:endParaRPr>
                    </a:p>
                  </a:txBody>
                  <a:tcPr marL="45720" marR="35971" marT="35971" marB="35971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AB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1360977"/>
                  </a:ext>
                </a:extLst>
              </a:tr>
              <a:tr h="1160135">
                <a:tc gridSpan="2">
                  <a:txBody>
                    <a:bodyPr/>
                    <a:lstStyle/>
                    <a:p>
                      <a:r>
                        <a:rPr lang="en-US" sz="1050" dirty="0">
                          <a:effectLst/>
                          <a:latin typeface="Open Sans" panose="020B0606030504020204" pitchFamily="34" charset="0"/>
                        </a:rPr>
                        <a:t>Overview of theories and best practices of leadership at all levels of an organization; five core practices of exemplary leadership: model the way, inspire a shared vision, challenge the process, enable others to act, and encourage the heart; adoption of an outward mindset to improve performance, spark collaboration, and accelerate innovation.</a:t>
                      </a:r>
                    </a:p>
                  </a:txBody>
                  <a:tcPr marL="86331" marR="86331" marT="43165" marB="43165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428915"/>
                  </a:ext>
                </a:extLst>
              </a:tr>
              <a:tr h="372173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</a:rPr>
                        <a:t>MTDE 661 </a:t>
                      </a:r>
                      <a:endParaRPr lang="en-US" sz="1300" dirty="0">
                        <a:solidFill>
                          <a:srgbClr val="FFFFFF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45720" marR="24145" marT="24145" marB="2414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07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>
                          <a:effectLst/>
                          <a:latin typeface="Open Sans" panose="020B0606030504020204" pitchFamily="34" charset="0"/>
                        </a:rPr>
                        <a:t>Transportation Organizational Management</a:t>
                      </a:r>
                      <a:endParaRPr lang="en-US" sz="1300" dirty="0">
                        <a:effectLst/>
                        <a:latin typeface="Open Sans Semibold" panose="020B0606030504020204" pitchFamily="34" charset="0"/>
                      </a:endParaRPr>
                    </a:p>
                  </a:txBody>
                  <a:tcPr marL="45720" marR="24145" marT="24145" marB="2414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AB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106446"/>
                  </a:ext>
                </a:extLst>
              </a:tr>
              <a:tr h="1373041">
                <a:tc gridSpan="2">
                  <a:txBody>
                    <a:bodyPr/>
                    <a:lstStyle/>
                    <a:p>
                      <a:r>
                        <a:rPr lang="en-US" sz="1050" dirty="0">
                          <a:effectLst/>
                          <a:latin typeface="Open Sans" panose="020B0606030504020204" pitchFamily="34" charset="0"/>
                        </a:rPr>
                        <a:t>Current practice and practical tools for leaders and aspirational leaders of transportation organizations; practices and processes for mission-critical areas; managing flow of work products/projects; decision-making processes; interdisciplinary interaction with planners, property owners, developers and government agencies; project development and execution; organizational performance metrics and transportation system performance.</a:t>
                      </a:r>
                    </a:p>
                  </a:txBody>
                  <a:tcPr marL="82296" marR="82296" marT="13362" marB="13362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8306" marR="28306" marT="14153" marB="1415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7111286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5F4BEF0-476F-5F4B-BE27-44A8E83F58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398720"/>
              </p:ext>
            </p:extLst>
          </p:nvPr>
        </p:nvGraphicFramePr>
        <p:xfrm>
          <a:off x="4742820" y="1376369"/>
          <a:ext cx="4168175" cy="3445888"/>
        </p:xfrm>
        <a:graphic>
          <a:graphicData uri="http://schemas.openxmlformats.org/drawingml/2006/table">
            <a:tbl>
              <a:tblPr/>
              <a:tblGrid>
                <a:gridCol w="1366615">
                  <a:extLst>
                    <a:ext uri="{9D8B030D-6E8A-4147-A177-3AD203B41FA5}">
                      <a16:colId xmlns:a16="http://schemas.microsoft.com/office/drawing/2014/main" val="1010203413"/>
                    </a:ext>
                  </a:extLst>
                </a:gridCol>
                <a:gridCol w="2801560">
                  <a:extLst>
                    <a:ext uri="{9D8B030D-6E8A-4147-A177-3AD203B41FA5}">
                      <a16:colId xmlns:a16="http://schemas.microsoft.com/office/drawing/2014/main" val="3316352211"/>
                    </a:ext>
                  </a:extLst>
                </a:gridCol>
              </a:tblGrid>
              <a:tr h="451166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</a:rPr>
                        <a:t>MTDE 662 </a:t>
                      </a:r>
                      <a:endParaRPr lang="en-US" sz="1300" dirty="0">
                        <a:solidFill>
                          <a:srgbClr val="FFFFFF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45720" marR="24145" marT="24145" marB="2414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07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>
                          <a:effectLst/>
                          <a:latin typeface="Open Sans" panose="020B0606030504020204" pitchFamily="34" charset="0"/>
                        </a:rPr>
                        <a:t>Transportation and the Economy</a:t>
                      </a:r>
                      <a:endParaRPr lang="en-US" sz="1300" dirty="0">
                        <a:effectLst/>
                        <a:latin typeface="Open Sans Semibold" panose="020B0606030504020204" pitchFamily="34" charset="0"/>
                      </a:endParaRPr>
                    </a:p>
                  </a:txBody>
                  <a:tcPr marL="45720" marR="24145" marT="24145" marB="2414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AB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111907"/>
                  </a:ext>
                </a:extLst>
              </a:tr>
              <a:tr h="1445054">
                <a:tc gridSpan="2">
                  <a:txBody>
                    <a:bodyPr/>
                    <a:lstStyle/>
                    <a:p>
                      <a:r>
                        <a:rPr lang="en-US" sz="1050" dirty="0">
                          <a:effectLst/>
                          <a:latin typeface="Open Sans" panose="020B0606030504020204" pitchFamily="34" charset="0"/>
                        </a:rPr>
                        <a:t>Relationship between transportation modes and local, regional, national and international economic systems; history of the relationship between economic growth and development and the transportation system; role of different modes and intermodal facilities and transportation development; vulnerabilities in transportation and economic systems; trends in financing transportation systems; application of blockchain and other technologies to the movement of goods. </a:t>
                      </a:r>
                    </a:p>
                  </a:txBody>
                  <a:tcPr marL="82296" marR="82296" marT="13362" marB="13362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4763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8306" marR="28306" marT="14153" marB="1415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476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2040064"/>
                  </a:ext>
                </a:extLst>
              </a:tr>
              <a:tr h="553881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</a:rPr>
                        <a:t>MTDE 663 </a:t>
                      </a:r>
                      <a:endParaRPr lang="en-US" sz="1300" dirty="0">
                        <a:solidFill>
                          <a:srgbClr val="FFFFFF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45720" marR="24145" marT="24145" marB="2414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07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>
                          <a:effectLst/>
                          <a:latin typeface="Open Sans" panose="020B0606030504020204" pitchFamily="34" charset="0"/>
                        </a:rPr>
                        <a:t>Communication for Transportation Professionals</a:t>
                      </a:r>
                      <a:endParaRPr lang="en-US" sz="1300" dirty="0">
                        <a:effectLst/>
                        <a:latin typeface="Open Sans Semibold" panose="020B0606030504020204" pitchFamily="34" charset="0"/>
                      </a:endParaRPr>
                    </a:p>
                  </a:txBody>
                  <a:tcPr marL="45720" marR="24145" marT="24145" marB="2414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AB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3006384"/>
                  </a:ext>
                </a:extLst>
              </a:tr>
              <a:tr h="995787">
                <a:tc gridSpan="2">
                  <a:txBody>
                    <a:bodyPr/>
                    <a:lstStyle/>
                    <a:p>
                      <a:r>
                        <a:rPr lang="en-US" sz="1050" dirty="0">
                          <a:effectLst/>
                          <a:latin typeface="Open Sans" panose="020B0606030504020204" pitchFamily="34" charset="0"/>
                        </a:rPr>
                        <a:t>Exploration of effective communication fundamentals; the concepts of strategic thinking and storytelling; use of verbal, printed and electronic media in communicating transportation information; the set of modern professional behavior for excelling in the workforce among peers and clients.</a:t>
                      </a:r>
                    </a:p>
                  </a:txBody>
                  <a:tcPr marL="82296" marR="26724" marT="13362" marB="13362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8306" marR="28306" marT="14153" marB="1415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3592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EF5A3D-581C-AA48-B6E4-23ADBC2B1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A264-38F1-C449-BFAC-7DC7FE9FD3F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03A1E1-2FAF-0C45-94F9-DE0DB2642415}"/>
              </a:ext>
            </a:extLst>
          </p:cNvPr>
          <p:cNvSpPr/>
          <p:nvPr/>
        </p:nvSpPr>
        <p:spPr>
          <a:xfrm>
            <a:off x="0" y="-1"/>
            <a:ext cx="9144000" cy="1100517"/>
          </a:xfrm>
          <a:prstGeom prst="rect">
            <a:avLst/>
          </a:prstGeom>
          <a:solidFill>
            <a:srgbClr val="4C89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b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CAC1F3E8-54F6-824C-89EA-08467EB4F377}"/>
              </a:ext>
            </a:extLst>
          </p:cNvPr>
          <p:cNvSpPr txBox="1">
            <a:spLocks/>
          </p:cNvSpPr>
          <p:nvPr/>
        </p:nvSpPr>
        <p:spPr>
          <a:xfrm>
            <a:off x="1" y="121470"/>
            <a:ext cx="9144000" cy="857574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800" b="1" dirty="0">
                <a:solidFill>
                  <a:schemeClr val="bg1"/>
                </a:solidFill>
              </a:rPr>
              <a:t>Summer Course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3FCE416-433E-0847-A237-92CF21ADD3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704023"/>
              </p:ext>
            </p:extLst>
          </p:nvPr>
        </p:nvGraphicFramePr>
        <p:xfrm>
          <a:off x="2169762" y="1308992"/>
          <a:ext cx="4664991" cy="2271116"/>
        </p:xfrm>
        <a:graphic>
          <a:graphicData uri="http://schemas.openxmlformats.org/drawingml/2006/table">
            <a:tbl>
              <a:tblPr/>
              <a:tblGrid>
                <a:gridCol w="1529506">
                  <a:extLst>
                    <a:ext uri="{9D8B030D-6E8A-4147-A177-3AD203B41FA5}">
                      <a16:colId xmlns:a16="http://schemas.microsoft.com/office/drawing/2014/main" val="299900123"/>
                    </a:ext>
                  </a:extLst>
                </a:gridCol>
                <a:gridCol w="3135485">
                  <a:extLst>
                    <a:ext uri="{9D8B030D-6E8A-4147-A177-3AD203B41FA5}">
                      <a16:colId xmlns:a16="http://schemas.microsoft.com/office/drawing/2014/main" val="2376439769"/>
                    </a:ext>
                  </a:extLst>
                </a:gridCol>
              </a:tblGrid>
              <a:tr h="575855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</a:rPr>
                        <a:t>MTDE 664</a:t>
                      </a:r>
                      <a:endParaRPr lang="en-US" sz="1300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45720" marR="35971" marT="35971" marB="35971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07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Selection and Adoption of New Transportation Technologies </a:t>
                      </a:r>
                      <a:endParaRPr lang="en-US" sz="13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35971" marT="35971" marB="35971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C89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1360977"/>
                  </a:ext>
                </a:extLst>
              </a:tr>
              <a:tr h="1695261">
                <a:tc gridSpan="2">
                  <a:txBody>
                    <a:bodyPr/>
                    <a:lstStyle/>
                    <a:p>
                      <a:pPr algn="l"/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Innovative transportation solutions and societal impacts; connected and automated vehicles; demise of the internal combustion engine and rise of electrification; communication with travelers and vehicles; intelligent roadway infrastructure; smart sensor data fusion with artificial intelligence; cybersecurity and communications spectrum; tools for public agencies building the future of transportation. </a:t>
                      </a:r>
                    </a:p>
                  </a:txBody>
                  <a:tcPr marL="182880" marR="182880" marT="43165" marB="4316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428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593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EF5A3D-581C-AA48-B6E4-23ADBC2B1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A264-38F1-C449-BFAC-7DC7FE9FD3F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03A1E1-2FAF-0C45-94F9-DE0DB2642415}"/>
              </a:ext>
            </a:extLst>
          </p:cNvPr>
          <p:cNvSpPr/>
          <p:nvPr/>
        </p:nvSpPr>
        <p:spPr>
          <a:xfrm>
            <a:off x="0" y="-1"/>
            <a:ext cx="9144000" cy="1100517"/>
          </a:xfrm>
          <a:prstGeom prst="rect">
            <a:avLst/>
          </a:prstGeom>
          <a:solidFill>
            <a:srgbClr val="4C89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b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CAC1F3E8-54F6-824C-89EA-08467EB4F377}"/>
              </a:ext>
            </a:extLst>
          </p:cNvPr>
          <p:cNvSpPr txBox="1">
            <a:spLocks/>
          </p:cNvSpPr>
          <p:nvPr/>
        </p:nvSpPr>
        <p:spPr>
          <a:xfrm>
            <a:off x="1" y="121470"/>
            <a:ext cx="9144000" cy="857574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800" b="1" dirty="0">
                <a:solidFill>
                  <a:schemeClr val="bg1"/>
                </a:solidFill>
              </a:rPr>
              <a:t>Second Year Courses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5F4BEF0-476F-5F4B-BE27-44A8E83F58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785779"/>
              </p:ext>
            </p:extLst>
          </p:nvPr>
        </p:nvGraphicFramePr>
        <p:xfrm>
          <a:off x="488196" y="1221988"/>
          <a:ext cx="3843581" cy="1948683"/>
        </p:xfrm>
        <a:graphic>
          <a:graphicData uri="http://schemas.openxmlformats.org/drawingml/2006/table">
            <a:tbl>
              <a:tblPr/>
              <a:tblGrid>
                <a:gridCol w="1260190">
                  <a:extLst>
                    <a:ext uri="{9D8B030D-6E8A-4147-A177-3AD203B41FA5}">
                      <a16:colId xmlns:a16="http://schemas.microsoft.com/office/drawing/2014/main" val="1010203413"/>
                    </a:ext>
                  </a:extLst>
                </a:gridCol>
                <a:gridCol w="2583391">
                  <a:extLst>
                    <a:ext uri="{9D8B030D-6E8A-4147-A177-3AD203B41FA5}">
                      <a16:colId xmlns:a16="http://schemas.microsoft.com/office/drawing/2014/main" val="3316352211"/>
                    </a:ext>
                  </a:extLst>
                </a:gridCol>
              </a:tblGrid>
              <a:tr h="451417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</a:rPr>
                        <a:t>MTDE 665</a:t>
                      </a:r>
                      <a:endParaRPr lang="en-US" sz="1300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45720" marR="35971" marT="35971" marB="35971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07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Sustainable Transportation and the Environment </a:t>
                      </a:r>
                      <a:endParaRPr lang="en-US" sz="13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35971" marT="35971" marB="35971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C89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111907"/>
                  </a:ext>
                </a:extLst>
              </a:tr>
              <a:tr h="1480501">
                <a:tc gridSpan="2">
                  <a:txBody>
                    <a:bodyPr/>
                    <a:lstStyle/>
                    <a:p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Sustainable transportation as the nexus of transportation and the environment; human environment and socioeconomic issues relevant to transportation and the natural environment of ecological issues relevant to transportation; environmental legislation affecting the transportation infrastructure development process; emerging environmental topics, such as resilience and public health.</a:t>
                      </a:r>
                    </a:p>
                  </a:txBody>
                  <a:tcPr marL="182880" marR="182880" marT="13362" marB="13362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4763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8306" marR="28306" marT="14153" marB="1415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476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2040064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A5DEF21-A1BE-2844-BC96-8CD0FDAFCD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754785"/>
              </p:ext>
            </p:extLst>
          </p:nvPr>
        </p:nvGraphicFramePr>
        <p:xfrm>
          <a:off x="4742820" y="1221988"/>
          <a:ext cx="4018492" cy="1964013"/>
        </p:xfrm>
        <a:graphic>
          <a:graphicData uri="http://schemas.openxmlformats.org/drawingml/2006/table">
            <a:tbl>
              <a:tblPr/>
              <a:tblGrid>
                <a:gridCol w="1203553">
                  <a:extLst>
                    <a:ext uri="{9D8B030D-6E8A-4147-A177-3AD203B41FA5}">
                      <a16:colId xmlns:a16="http://schemas.microsoft.com/office/drawing/2014/main" val="1010203413"/>
                    </a:ext>
                  </a:extLst>
                </a:gridCol>
                <a:gridCol w="2814939">
                  <a:extLst>
                    <a:ext uri="{9D8B030D-6E8A-4147-A177-3AD203B41FA5}">
                      <a16:colId xmlns:a16="http://schemas.microsoft.com/office/drawing/2014/main" val="3316352211"/>
                    </a:ext>
                  </a:extLst>
                </a:gridCol>
              </a:tblGrid>
              <a:tr h="472165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</a:rPr>
                        <a:t>MTDE 666</a:t>
                      </a:r>
                      <a:endParaRPr lang="en-US" sz="1300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45720" marR="35971" marT="35971" marB="35971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07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Transportation Policy</a:t>
                      </a:r>
                      <a:endParaRPr lang="en-US" sz="13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35971" marT="35971" marB="35971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C89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111907"/>
                  </a:ext>
                </a:extLst>
              </a:tr>
              <a:tr h="1491848">
                <a:tc gridSpan="2">
                  <a:txBody>
                    <a:bodyPr/>
                    <a:lstStyle/>
                    <a:p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Fundamentals of policy tools in transportation; strategic policy development; transportation governance, laws and regulations; transportation policy in relation to economics, funding, finance and modal usage; linkages between urban development, transportation systems and policy levers; policy issues associated with the relationship between transportation and global drivers of change; role of the transportation leader in strategic policy development.</a:t>
                      </a:r>
                    </a:p>
                  </a:txBody>
                  <a:tcPr marL="182880" marR="182880" marT="13362" marB="13362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4763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8306" marR="28306" marT="14153" marB="1415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476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204006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A7B6CAF-EDDA-4C40-8F0D-FFC4D1384C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656379"/>
              </p:ext>
            </p:extLst>
          </p:nvPr>
        </p:nvGraphicFramePr>
        <p:xfrm>
          <a:off x="488196" y="3186002"/>
          <a:ext cx="3843582" cy="1715989"/>
        </p:xfrm>
        <a:graphic>
          <a:graphicData uri="http://schemas.openxmlformats.org/drawingml/2006/table">
            <a:tbl>
              <a:tblPr/>
              <a:tblGrid>
                <a:gridCol w="1260191">
                  <a:extLst>
                    <a:ext uri="{9D8B030D-6E8A-4147-A177-3AD203B41FA5}">
                      <a16:colId xmlns:a16="http://schemas.microsoft.com/office/drawing/2014/main" val="299900123"/>
                    </a:ext>
                  </a:extLst>
                </a:gridCol>
                <a:gridCol w="2583391">
                  <a:extLst>
                    <a:ext uri="{9D8B030D-6E8A-4147-A177-3AD203B41FA5}">
                      <a16:colId xmlns:a16="http://schemas.microsoft.com/office/drawing/2014/main" val="2376439769"/>
                    </a:ext>
                  </a:extLst>
                </a:gridCol>
              </a:tblGrid>
              <a:tr h="427096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</a:rPr>
                        <a:t>MTDE 667</a:t>
                      </a:r>
                      <a:endParaRPr lang="en-US" sz="1300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45720" marR="35971" marT="35971" marB="35971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07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Regulatory and Legal Topics in Transportation</a:t>
                      </a:r>
                      <a:endParaRPr lang="en-US" sz="13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35971" marT="35971" marB="35971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C89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1360977"/>
                  </a:ext>
                </a:extLst>
              </a:tr>
              <a:tr h="1247807">
                <a:tc gridSpan="2">
                  <a:txBody>
                    <a:bodyPr/>
                    <a:lstStyle/>
                    <a:p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Legal and regulatory matters relevant to planning, developing, constructing and maintaining transportation facilities; local, state, and federal transportation laws and regulations; legal matters, types of unforeseen questions, and dispute resolution options arising in the life cycle of a transportation project; role of legal counsel and effective interactions with counsel.</a:t>
                      </a:r>
                    </a:p>
                  </a:txBody>
                  <a:tcPr marL="182880" marR="182880" marT="13362" marB="13362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8306" marR="28306" marT="14153" marB="1415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428915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52AABAF-AD71-47D3-831E-A3AEBDA9D6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594142"/>
              </p:ext>
            </p:extLst>
          </p:nvPr>
        </p:nvGraphicFramePr>
        <p:xfrm>
          <a:off x="4742820" y="3170671"/>
          <a:ext cx="4018491" cy="1840284"/>
        </p:xfrm>
        <a:graphic>
          <a:graphicData uri="http://schemas.openxmlformats.org/drawingml/2006/table">
            <a:tbl>
              <a:tblPr/>
              <a:tblGrid>
                <a:gridCol w="1317538">
                  <a:extLst>
                    <a:ext uri="{9D8B030D-6E8A-4147-A177-3AD203B41FA5}">
                      <a16:colId xmlns:a16="http://schemas.microsoft.com/office/drawing/2014/main" val="1010203413"/>
                    </a:ext>
                  </a:extLst>
                </a:gridCol>
                <a:gridCol w="2700953">
                  <a:extLst>
                    <a:ext uri="{9D8B030D-6E8A-4147-A177-3AD203B41FA5}">
                      <a16:colId xmlns:a16="http://schemas.microsoft.com/office/drawing/2014/main" val="3316352211"/>
                    </a:ext>
                  </a:extLst>
                </a:gridCol>
              </a:tblGrid>
              <a:tr h="444467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</a:rPr>
                        <a:t>MTDE 668</a:t>
                      </a:r>
                      <a:endParaRPr lang="en-US" sz="1300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45720" marR="35971" marT="35971" marB="35971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07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</a:rPr>
                        <a:t>Innovation in Transportation Funding and Finance</a:t>
                      </a:r>
                      <a:endParaRPr lang="en-US" sz="1300" dirty="0">
                        <a:solidFill>
                          <a:schemeClr val="bg1"/>
                        </a:solidFill>
                        <a:effectLst/>
                        <a:latin typeface="Open Sans Semibold" panose="020B0606030504020204" pitchFamily="34" charset="0"/>
                      </a:endParaRPr>
                    </a:p>
                  </a:txBody>
                  <a:tcPr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C89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111907"/>
                  </a:ext>
                </a:extLst>
              </a:tr>
              <a:tr h="1286853">
                <a:tc gridSpan="2">
                  <a:txBody>
                    <a:bodyPr/>
                    <a:lstStyle/>
                    <a:p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Transportation funding and finance at the federal and state levels for all modes of transportation; funding process, financing strategies, innovative funding options and associated risks; role of funding in project planning and prioritization; measuring return on transportation investment; role of various governmental agencies in the funding process; shifting policies and issues that impact funding. </a:t>
                      </a:r>
                    </a:p>
                  </a:txBody>
                  <a:tcPr marL="182880" marR="182880" marT="13362" marB="13362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4763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8306" marR="28306" marT="14153" marB="1415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476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2040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315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EF5A3D-581C-AA48-B6E4-23ADBC2B1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A264-38F1-C449-BFAC-7DC7FE9FD3F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03A1E1-2FAF-0C45-94F9-DE0DB2642415}"/>
              </a:ext>
            </a:extLst>
          </p:cNvPr>
          <p:cNvSpPr/>
          <p:nvPr/>
        </p:nvSpPr>
        <p:spPr>
          <a:xfrm>
            <a:off x="0" y="-1"/>
            <a:ext cx="9144000" cy="1100517"/>
          </a:xfrm>
          <a:prstGeom prst="rect">
            <a:avLst/>
          </a:prstGeom>
          <a:solidFill>
            <a:srgbClr val="678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b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CAC1F3E8-54F6-824C-89EA-08467EB4F377}"/>
              </a:ext>
            </a:extLst>
          </p:cNvPr>
          <p:cNvSpPr txBox="1">
            <a:spLocks/>
          </p:cNvSpPr>
          <p:nvPr/>
        </p:nvSpPr>
        <p:spPr>
          <a:xfrm>
            <a:off x="1" y="121470"/>
            <a:ext cx="9144000" cy="857574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dirty="0">
                <a:solidFill>
                  <a:schemeClr val="bg1"/>
                </a:solidFill>
              </a:rPr>
              <a:t>Second-Year Capstone Courses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3FCE416-433E-0847-A237-92CF21ADD31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33005" y="1290495"/>
          <a:ext cx="4168175" cy="1805820"/>
        </p:xfrm>
        <a:graphic>
          <a:graphicData uri="http://schemas.openxmlformats.org/drawingml/2006/table">
            <a:tbl>
              <a:tblPr/>
              <a:tblGrid>
                <a:gridCol w="1366615">
                  <a:extLst>
                    <a:ext uri="{9D8B030D-6E8A-4147-A177-3AD203B41FA5}">
                      <a16:colId xmlns:a16="http://schemas.microsoft.com/office/drawing/2014/main" val="299900123"/>
                    </a:ext>
                  </a:extLst>
                </a:gridCol>
                <a:gridCol w="2801560">
                  <a:extLst>
                    <a:ext uri="{9D8B030D-6E8A-4147-A177-3AD203B41FA5}">
                      <a16:colId xmlns:a16="http://schemas.microsoft.com/office/drawing/2014/main" val="2376439769"/>
                    </a:ext>
                  </a:extLst>
                </a:gridCol>
              </a:tblGrid>
              <a:tr h="449003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MTDE 669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45720" marR="35971" marT="35971" marB="35971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AB3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Transportation Capstone I</a:t>
                      </a:r>
                      <a:endParaRPr lang="en-US" sz="1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35971" marT="35971" marB="35971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1360977"/>
                  </a:ext>
                </a:extLst>
              </a:tr>
              <a:tr h="1356817">
                <a:tc gridSpan="2"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First-semester course in a two-semester capstone project sequence; project selection; development of problem statement; review of literature relevant to problem; proposal to address problem including analysis methodology and data collection plan; mid-project presentation at end of semester.</a:t>
                      </a:r>
                    </a:p>
                  </a:txBody>
                  <a:tcPr marL="182880" marR="182880" marT="43165" marB="4316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42891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5F4BEF0-476F-5F4B-BE27-44A8E83F58B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33004" y="3193186"/>
          <a:ext cx="4168175" cy="1828844"/>
        </p:xfrm>
        <a:graphic>
          <a:graphicData uri="http://schemas.openxmlformats.org/drawingml/2006/table">
            <a:tbl>
              <a:tblPr/>
              <a:tblGrid>
                <a:gridCol w="1366615">
                  <a:extLst>
                    <a:ext uri="{9D8B030D-6E8A-4147-A177-3AD203B41FA5}">
                      <a16:colId xmlns:a16="http://schemas.microsoft.com/office/drawing/2014/main" val="1010203413"/>
                    </a:ext>
                  </a:extLst>
                </a:gridCol>
                <a:gridCol w="2801560">
                  <a:extLst>
                    <a:ext uri="{9D8B030D-6E8A-4147-A177-3AD203B41FA5}">
                      <a16:colId xmlns:a16="http://schemas.microsoft.com/office/drawing/2014/main" val="3316352211"/>
                    </a:ext>
                  </a:extLst>
                </a:gridCol>
              </a:tblGrid>
              <a:tr h="442807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MTDE 670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45720" marR="24145" marT="24145" marB="2414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AB3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Transportation Capstone II </a:t>
                      </a:r>
                      <a:endParaRPr lang="en-US" sz="1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24145" marT="24145" marB="2414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111907"/>
                  </a:ext>
                </a:extLst>
              </a:tr>
              <a:tr h="1386037">
                <a:tc gridSpan="2"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Second-semester course in a two-semester capstone project sequence; continuation of project started in first semester; project scoping; data analysis; development of options, recommendations and implementation approaches; formal presentation of final results to stakeholder audience at end of semester.</a:t>
                      </a:r>
                    </a:p>
                  </a:txBody>
                  <a:tcPr marL="182880" marR="182880" marT="13362" marB="13362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8306" marR="28306" marT="14153" marB="1415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476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2040064"/>
                  </a:ext>
                </a:extLst>
              </a:tr>
            </a:tbl>
          </a:graphicData>
        </a:graphic>
      </p:graphicFrame>
      <p:pic>
        <p:nvPicPr>
          <p:cNvPr id="3" name="Picture 2" descr="A picture containing window, indoor, person, people&#10;&#10;Description automatically generated">
            <a:extLst>
              <a:ext uri="{FF2B5EF4-FFF2-40B4-BE49-F238E27FC236}">
                <a16:creationId xmlns:a16="http://schemas.microsoft.com/office/drawing/2014/main" id="{38702C10-4B44-A94E-9279-F78FF1947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2822" y="1290494"/>
            <a:ext cx="4111668" cy="266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47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E8BE47A-5EC6-BF4F-AC10-4C7E531DBB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389" y="1329622"/>
            <a:ext cx="4603778" cy="343764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EF5A3D-581C-AA48-B6E4-23ADBC2B1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A264-38F1-C449-BFAC-7DC7FE9FD3F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03A1E1-2FAF-0C45-94F9-DE0DB2642415}"/>
              </a:ext>
            </a:extLst>
          </p:cNvPr>
          <p:cNvSpPr/>
          <p:nvPr/>
        </p:nvSpPr>
        <p:spPr>
          <a:xfrm>
            <a:off x="0" y="-1"/>
            <a:ext cx="9144000" cy="1100517"/>
          </a:xfrm>
          <a:prstGeom prst="rect">
            <a:avLst/>
          </a:prstGeom>
          <a:solidFill>
            <a:srgbClr val="DEA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b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F62AC6-8172-4048-B455-F5F0A8636A1F}"/>
              </a:ext>
            </a:extLst>
          </p:cNvPr>
          <p:cNvSpPr txBox="1"/>
          <p:nvPr/>
        </p:nvSpPr>
        <p:spPr>
          <a:xfrm>
            <a:off x="5257395" y="1490985"/>
            <a:ext cx="350391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5D0700"/>
                </a:solidFill>
              </a:rPr>
              <a:t>Earn your Aggie Ring</a:t>
            </a:r>
          </a:p>
          <a:p>
            <a:pPr>
              <a:spcAft>
                <a:spcPts val="600"/>
              </a:spcAft>
            </a:pPr>
            <a:r>
              <a:rPr lang="en-US" sz="1600" i="1" dirty="0"/>
              <a:t>Graduate in the spring semester of the second year</a:t>
            </a:r>
          </a:p>
          <a:p>
            <a:pPr>
              <a:spcAft>
                <a:spcPts val="600"/>
              </a:spcAft>
            </a:pPr>
            <a:endParaRPr lang="en-US" sz="1600" dirty="0">
              <a:solidFill>
                <a:srgbClr val="5D07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213E37-406A-584C-89D0-C8F70E0008A9}"/>
              </a:ext>
            </a:extLst>
          </p:cNvPr>
          <p:cNvSpPr/>
          <p:nvPr/>
        </p:nvSpPr>
        <p:spPr>
          <a:xfrm>
            <a:off x="0" y="-2"/>
            <a:ext cx="9144000" cy="484095"/>
          </a:xfrm>
          <a:prstGeom prst="rect">
            <a:avLst/>
          </a:prstGeom>
          <a:solidFill>
            <a:srgbClr val="5D0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b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CAC1F3E8-54F6-824C-89EA-08467EB4F377}"/>
              </a:ext>
            </a:extLst>
          </p:cNvPr>
          <p:cNvSpPr txBox="1">
            <a:spLocks/>
          </p:cNvSpPr>
          <p:nvPr/>
        </p:nvSpPr>
        <p:spPr>
          <a:xfrm>
            <a:off x="1" y="121470"/>
            <a:ext cx="9144000" cy="85757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000" i="1" dirty="0">
                <a:solidFill>
                  <a:schemeClr val="bg1"/>
                </a:solidFill>
                <a:latin typeface="Times" pitchFamily="2" charset="0"/>
              </a:rPr>
              <a:t>Leadership. Service. Responsibility.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b="1" dirty="0"/>
              <a:t>Master of Engineering Degree for Transportation Professionals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85104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9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5D830FE-6468-2742-A1E3-91E82C3DC9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6795" y="0"/>
            <a:ext cx="6057544" cy="51435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rot="5400000">
            <a:off x="370429" y="-449794"/>
            <a:ext cx="5151522" cy="6067159"/>
          </a:xfrm>
          <a:prstGeom prst="rect">
            <a:avLst/>
          </a:prstGeom>
          <a:solidFill>
            <a:srgbClr val="7E9AA8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4AE834-F77F-8B48-9488-A5233F84630E}"/>
              </a:ext>
            </a:extLst>
          </p:cNvPr>
          <p:cNvSpPr/>
          <p:nvPr/>
        </p:nvSpPr>
        <p:spPr>
          <a:xfrm>
            <a:off x="-87391" y="376270"/>
            <a:ext cx="6067160" cy="1336070"/>
          </a:xfrm>
          <a:prstGeom prst="rect">
            <a:avLst/>
          </a:prstGeom>
          <a:solidFill>
            <a:srgbClr val="5D0700">
              <a:alpha val="9198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Qr code&#10;&#10;Description automatically generated">
            <a:extLst>
              <a:ext uri="{FF2B5EF4-FFF2-40B4-BE49-F238E27FC236}">
                <a16:creationId xmlns:a16="http://schemas.microsoft.com/office/drawing/2014/main" id="{5C6AC6B0-DC07-A94D-9D6F-963FBD73C2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007" y="293139"/>
            <a:ext cx="1189346" cy="15023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1D7912B-5AC1-BB49-B190-52ABDA02D98E}"/>
              </a:ext>
            </a:extLst>
          </p:cNvPr>
          <p:cNvSpPr/>
          <p:nvPr/>
        </p:nvSpPr>
        <p:spPr>
          <a:xfrm>
            <a:off x="1952187" y="456374"/>
            <a:ext cx="3527803" cy="1175863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information on </a:t>
            </a:r>
            <a:b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online Master of Engineering degree for transportation professionals, visit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tti.tamu.edu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/master.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573260E1-3883-9747-9431-FC74D1ABDD1E}"/>
              </a:ext>
            </a:extLst>
          </p:cNvPr>
          <p:cNvSpPr txBox="1">
            <a:spLocks/>
          </p:cNvSpPr>
          <p:nvPr/>
        </p:nvSpPr>
        <p:spPr>
          <a:xfrm>
            <a:off x="6410432" y="2733600"/>
            <a:ext cx="2591340" cy="1133024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/>
              <a:t>Dr. Kevin Womack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200" dirty="0"/>
              <a:t>Program Manager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Texas A&amp;M Transportation Institute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 err="1"/>
              <a:t>kevin-womack@tti.tamu.edu</a:t>
            </a:r>
            <a:endParaRPr lang="en-US" sz="1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(435) 375-8923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200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245CC097-C8B4-274B-9A30-AC055739A41C}"/>
              </a:ext>
            </a:extLst>
          </p:cNvPr>
          <p:cNvSpPr txBox="1">
            <a:spLocks/>
          </p:cNvSpPr>
          <p:nvPr/>
        </p:nvSpPr>
        <p:spPr>
          <a:xfrm>
            <a:off x="6026535" y="355796"/>
            <a:ext cx="3117465" cy="20273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5D0700"/>
                </a:solidFill>
              </a:rPr>
              <a:t>Master of Engineering Degree for Transportation Professionals</a:t>
            </a:r>
            <a:endParaRPr lang="en-US" sz="2400" dirty="0">
              <a:solidFill>
                <a:srgbClr val="5D07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CCD8BEB-A4C5-7B4B-876B-5F7CD30C09D1}"/>
              </a:ext>
            </a:extLst>
          </p:cNvPr>
          <p:cNvSpPr/>
          <p:nvPr/>
        </p:nvSpPr>
        <p:spPr>
          <a:xfrm>
            <a:off x="-87390" y="4785075"/>
            <a:ext cx="6057544" cy="409654"/>
          </a:xfrm>
          <a:prstGeom prst="rect">
            <a:avLst/>
          </a:prstGeom>
          <a:solidFill>
            <a:srgbClr val="5D0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b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5DF3AF96-0E9D-3A48-BEA3-81C56996E2D4}"/>
              </a:ext>
            </a:extLst>
          </p:cNvPr>
          <p:cNvSpPr txBox="1">
            <a:spLocks/>
          </p:cNvSpPr>
          <p:nvPr/>
        </p:nvSpPr>
        <p:spPr>
          <a:xfrm>
            <a:off x="-87389" y="4813950"/>
            <a:ext cx="6057544" cy="32152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1600" i="1" dirty="0">
                <a:solidFill>
                  <a:schemeClr val="bg1"/>
                </a:solidFill>
                <a:latin typeface="Times" pitchFamily="2" charset="0"/>
              </a:rPr>
              <a:t>Leadership. Service. Responsibility.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5979769" y="-92596"/>
            <a:ext cx="0" cy="525214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4"/>
          <p:cNvSpPr txBox="1">
            <a:spLocks/>
          </p:cNvSpPr>
          <p:nvPr/>
        </p:nvSpPr>
        <p:spPr>
          <a:xfrm>
            <a:off x="6410432" y="4164780"/>
            <a:ext cx="2716302" cy="385202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1435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prstClr val="black"/>
                </a:solidFill>
                <a:latin typeface="Arial" panose="020B0604020202020204"/>
              </a:rPr>
              <a:t>Follow us on social media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0432" y="4515276"/>
            <a:ext cx="1785940" cy="385202"/>
          </a:xfrm>
          <a:prstGeom prst="rect">
            <a:avLst/>
          </a:prstGeom>
        </p:spPr>
      </p:pic>
      <p:sp>
        <p:nvSpPr>
          <p:cNvPr id="16" name="Slide Number Placeholder 30">
            <a:extLst>
              <a:ext uri="{FF2B5EF4-FFF2-40B4-BE49-F238E27FC236}">
                <a16:creationId xmlns:a16="http://schemas.microsoft.com/office/drawing/2014/main" id="{2B26D256-6D64-D24C-9C19-A18717A5EC35}"/>
              </a:ext>
            </a:extLst>
          </p:cNvPr>
          <p:cNvSpPr txBox="1">
            <a:spLocks/>
          </p:cNvSpPr>
          <p:nvPr/>
        </p:nvSpPr>
        <p:spPr>
          <a:xfrm>
            <a:off x="8767853" y="4763556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/>
            <a:fld id="{37DDAE35-6C47-C64E-8875-7F0045B657DB}" type="slidenum">
              <a:rPr lang="en-US" sz="900">
                <a:solidFill>
                  <a:prstClr val="black"/>
                </a:solidFill>
                <a:latin typeface="Arial" panose="020B0604020202020204"/>
              </a:rPr>
              <a:pPr defTabSz="514350"/>
              <a:t>19</a:t>
            </a:fld>
            <a:endParaRPr lang="en-US" sz="900" dirty="0">
              <a:solidFill>
                <a:prstClr val="black"/>
              </a:solidFill>
              <a:latin typeface="Arial" panose="020B0604020202020204"/>
            </a:endParaRPr>
          </a:p>
        </p:txBody>
      </p:sp>
      <p:pic>
        <p:nvPicPr>
          <p:cNvPr id="22" name="Picture 21" descr="Shape&#10;&#10;Description automatically generated with medium confidence">
            <a:extLst>
              <a:ext uri="{FF2B5EF4-FFF2-40B4-BE49-F238E27FC236}">
                <a16:creationId xmlns:a16="http://schemas.microsoft.com/office/drawing/2014/main" id="{3EF577BE-B8D3-2C47-83B2-866167EC49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2631" y="2147586"/>
            <a:ext cx="1459141" cy="27384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DB02971-674D-5845-B03A-8CB078F2467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8870" y="2147586"/>
            <a:ext cx="1336722" cy="25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14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5"/>
          <p:cNvSpPr txBox="1">
            <a:spLocks/>
          </p:cNvSpPr>
          <p:nvPr/>
        </p:nvSpPr>
        <p:spPr>
          <a:xfrm>
            <a:off x="1054779" y="338171"/>
            <a:ext cx="3774396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68763" y="3291757"/>
            <a:ext cx="2975237" cy="129724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b="1" dirty="0"/>
              <a:t>Dr. Kevin Womack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200" dirty="0"/>
              <a:t>Program Manager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/>
              <a:t>Texas A&amp;M Transportation Institute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 err="1"/>
              <a:t>kevin-womack@tti.tamu.edu</a:t>
            </a:r>
            <a:endParaRPr lang="en-US" sz="1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/>
              <a:t>(435) 375-8923</a:t>
            </a:r>
          </a:p>
          <a:p>
            <a:pPr algn="r">
              <a:lnSpc>
                <a:spcPct val="100000"/>
              </a:lnSpc>
            </a:pP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 rot="5400000">
            <a:off x="-433920" y="-1552807"/>
            <a:ext cx="5171842" cy="80892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-14401" y="1634248"/>
            <a:ext cx="4547490" cy="306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picture containing text, indoor, different&#10;&#10;Description automatically generated">
            <a:extLst>
              <a:ext uri="{FF2B5EF4-FFF2-40B4-BE49-F238E27FC236}">
                <a16:creationId xmlns:a16="http://schemas.microsoft.com/office/drawing/2014/main" id="{CBECA2F5-9142-2A47-8073-841A11CFD4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69807" y="370795"/>
            <a:ext cx="4386672" cy="4354930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B3BDF802-55BC-104A-B568-338906E504ED}"/>
              </a:ext>
            </a:extLst>
          </p:cNvPr>
          <p:cNvSpPr txBox="1">
            <a:spLocks/>
          </p:cNvSpPr>
          <p:nvPr/>
        </p:nvSpPr>
        <p:spPr>
          <a:xfrm>
            <a:off x="6168763" y="702445"/>
            <a:ext cx="2975237" cy="20273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5D0700"/>
                </a:solidFill>
              </a:rPr>
              <a:t>Master of Engineering Degree for Transportation Professionals</a:t>
            </a:r>
            <a:endParaRPr lang="en-US" sz="2400" dirty="0">
              <a:solidFill>
                <a:srgbClr val="5D07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FC03C8E-446C-2D4A-8F0C-487F941FACB2}"/>
              </a:ext>
            </a:extLst>
          </p:cNvPr>
          <p:cNvSpPr/>
          <p:nvPr/>
        </p:nvSpPr>
        <p:spPr>
          <a:xfrm>
            <a:off x="-1927383" y="4772705"/>
            <a:ext cx="80682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err="1">
                <a:solidFill>
                  <a:srgbClr val="5D0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tti.tamu.edu</a:t>
            </a:r>
            <a:r>
              <a:rPr lang="en-US" sz="1400" b="1" dirty="0">
                <a:solidFill>
                  <a:srgbClr val="5D0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/master</a:t>
            </a:r>
            <a:endParaRPr lang="en-US" sz="1400" dirty="0">
              <a:solidFill>
                <a:srgbClr val="5D07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 descr="Shape&#10;&#10;Description automatically generated with medium confidence">
            <a:extLst>
              <a:ext uri="{FF2B5EF4-FFF2-40B4-BE49-F238E27FC236}">
                <a16:creationId xmlns:a16="http://schemas.microsoft.com/office/drawing/2014/main" id="{EE8CF6A2-544D-AA4A-91EC-7983CB2F93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3788" y="2762191"/>
            <a:ext cx="1910844" cy="35861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42175DD-DF4B-824C-BCA5-2023A0890AB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0160" y="2141213"/>
            <a:ext cx="1298100" cy="25062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DFDA51B-25AF-704A-9795-B35E1068084D}"/>
              </a:ext>
            </a:extLst>
          </p:cNvPr>
          <p:cNvSpPr/>
          <p:nvPr/>
        </p:nvSpPr>
        <p:spPr>
          <a:xfrm>
            <a:off x="-1884009" y="-11576"/>
            <a:ext cx="8044176" cy="346082"/>
          </a:xfrm>
          <a:prstGeom prst="rect">
            <a:avLst/>
          </a:prstGeom>
          <a:solidFill>
            <a:srgbClr val="5D0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b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231157F0-63EF-DA47-89ED-197503B03785}"/>
              </a:ext>
            </a:extLst>
          </p:cNvPr>
          <p:cNvSpPr txBox="1">
            <a:spLocks/>
          </p:cNvSpPr>
          <p:nvPr/>
        </p:nvSpPr>
        <p:spPr>
          <a:xfrm>
            <a:off x="-1927381" y="12793"/>
            <a:ext cx="8080623" cy="32152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1600" i="1" dirty="0">
                <a:solidFill>
                  <a:schemeClr val="bg1"/>
                </a:solidFill>
                <a:latin typeface="Times" pitchFamily="2" charset="0"/>
              </a:rPr>
              <a:t>Leadership. Service. Responsibility.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168763" y="-11576"/>
            <a:ext cx="0" cy="5179142"/>
          </a:xfrm>
          <a:prstGeom prst="line">
            <a:avLst/>
          </a:prstGeom>
          <a:ln w="38100">
            <a:solidFill>
              <a:srgbClr val="5D0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520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A person holding a cup in front of a tv&#10;&#10;Description automatically generated with low confidence">
            <a:extLst>
              <a:ext uri="{FF2B5EF4-FFF2-40B4-BE49-F238E27FC236}">
                <a16:creationId xmlns:a16="http://schemas.microsoft.com/office/drawing/2014/main" id="{4E8BE47A-5EC6-BF4F-AC10-4C7E531DBB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389" y="1329622"/>
            <a:ext cx="4603778" cy="343764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EF5A3D-581C-AA48-B6E4-23ADBC2B1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A264-38F1-C449-BFAC-7DC7FE9FD3F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03A1E1-2FAF-0C45-94F9-DE0DB2642415}"/>
              </a:ext>
            </a:extLst>
          </p:cNvPr>
          <p:cNvSpPr/>
          <p:nvPr/>
        </p:nvSpPr>
        <p:spPr>
          <a:xfrm>
            <a:off x="0" y="-1"/>
            <a:ext cx="9144000" cy="1100517"/>
          </a:xfrm>
          <a:prstGeom prst="rect">
            <a:avLst/>
          </a:prstGeom>
          <a:solidFill>
            <a:srgbClr val="DEA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b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F62AC6-8172-4048-B455-F5F0A8636A1F}"/>
              </a:ext>
            </a:extLst>
          </p:cNvPr>
          <p:cNvSpPr txBox="1"/>
          <p:nvPr/>
        </p:nvSpPr>
        <p:spPr>
          <a:xfrm>
            <a:off x="5257395" y="1477138"/>
            <a:ext cx="36009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5D0700"/>
                </a:solidFill>
              </a:rPr>
              <a:t>About Our Program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Online degree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Developed by transportation experts at TTI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Administered by Department of Multi-disciplinary Engineering, College of Engineering, Texas A&amp;M University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Focuses on topics that are necessary for managers and/or policy and decision makers in the transportation community.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213E37-406A-584C-89D0-C8F70E0008A9}"/>
              </a:ext>
            </a:extLst>
          </p:cNvPr>
          <p:cNvSpPr/>
          <p:nvPr/>
        </p:nvSpPr>
        <p:spPr>
          <a:xfrm>
            <a:off x="0" y="-2"/>
            <a:ext cx="9144000" cy="484095"/>
          </a:xfrm>
          <a:prstGeom prst="rect">
            <a:avLst/>
          </a:prstGeom>
          <a:solidFill>
            <a:srgbClr val="5D0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b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CAC1F3E8-54F6-824C-89EA-08467EB4F377}"/>
              </a:ext>
            </a:extLst>
          </p:cNvPr>
          <p:cNvSpPr txBox="1">
            <a:spLocks/>
          </p:cNvSpPr>
          <p:nvPr/>
        </p:nvSpPr>
        <p:spPr>
          <a:xfrm>
            <a:off x="1" y="121470"/>
            <a:ext cx="9144000" cy="85757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000" i="1" dirty="0">
                <a:solidFill>
                  <a:schemeClr val="bg1"/>
                </a:solidFill>
                <a:latin typeface="Times" pitchFamily="2" charset="0"/>
              </a:rPr>
              <a:t>Leadership. Service. Responsibility.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b="1" dirty="0"/>
              <a:t>Master of Engineering Degree for Transportation Professionals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40559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A person holding a cup in front of a tv&#10;&#10;Description automatically generated with low confidence">
            <a:extLst>
              <a:ext uri="{FF2B5EF4-FFF2-40B4-BE49-F238E27FC236}">
                <a16:creationId xmlns:a16="http://schemas.microsoft.com/office/drawing/2014/main" id="{4E8BE47A-5EC6-BF4F-AC10-4C7E531DBB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389" y="1329622"/>
            <a:ext cx="4603778" cy="343764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EF5A3D-581C-AA48-B6E4-23ADBC2B1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A264-38F1-C449-BFAC-7DC7FE9FD3F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03A1E1-2FAF-0C45-94F9-DE0DB2642415}"/>
              </a:ext>
            </a:extLst>
          </p:cNvPr>
          <p:cNvSpPr/>
          <p:nvPr/>
        </p:nvSpPr>
        <p:spPr>
          <a:xfrm>
            <a:off x="0" y="-1"/>
            <a:ext cx="9144000" cy="1100517"/>
          </a:xfrm>
          <a:prstGeom prst="rect">
            <a:avLst/>
          </a:prstGeom>
          <a:solidFill>
            <a:srgbClr val="DEA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b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F62AC6-8172-4048-B455-F5F0A8636A1F}"/>
              </a:ext>
            </a:extLst>
          </p:cNvPr>
          <p:cNvSpPr txBox="1"/>
          <p:nvPr/>
        </p:nvSpPr>
        <p:spPr>
          <a:xfrm>
            <a:off x="5257395" y="1477138"/>
            <a:ext cx="374712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5D0700"/>
                </a:solidFill>
              </a:rPr>
              <a:t>About Our Program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All coursework, no research project or report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Students will be part of a 2 year cohort 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Classes to begin Fall of 2022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Application deadline is June 1, 2022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Master of Engineering in Engineering, Transportation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213E37-406A-584C-89D0-C8F70E0008A9}"/>
              </a:ext>
            </a:extLst>
          </p:cNvPr>
          <p:cNvSpPr/>
          <p:nvPr/>
        </p:nvSpPr>
        <p:spPr>
          <a:xfrm>
            <a:off x="0" y="-2"/>
            <a:ext cx="9144000" cy="484095"/>
          </a:xfrm>
          <a:prstGeom prst="rect">
            <a:avLst/>
          </a:prstGeom>
          <a:solidFill>
            <a:srgbClr val="5D0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b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CAC1F3E8-54F6-824C-89EA-08467EB4F377}"/>
              </a:ext>
            </a:extLst>
          </p:cNvPr>
          <p:cNvSpPr txBox="1">
            <a:spLocks/>
          </p:cNvSpPr>
          <p:nvPr/>
        </p:nvSpPr>
        <p:spPr>
          <a:xfrm>
            <a:off x="1" y="121470"/>
            <a:ext cx="9144000" cy="85757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000" i="1" dirty="0">
                <a:solidFill>
                  <a:schemeClr val="bg1"/>
                </a:solidFill>
                <a:latin typeface="Times" pitchFamily="2" charset="0"/>
              </a:rPr>
              <a:t>Leadership. Service. Responsibility.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b="1" dirty="0"/>
              <a:t>Master of Engineering Degree for Transportation Professionals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03780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/>
          <a:srcRect r="4491"/>
          <a:stretch/>
        </p:blipFill>
        <p:spPr>
          <a:xfrm>
            <a:off x="5439616" y="-84918"/>
            <a:ext cx="3704384" cy="255877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96" y="3065"/>
            <a:ext cx="5541107" cy="18628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7294" y="1855694"/>
            <a:ext cx="2293633" cy="148204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6461" y="1855694"/>
            <a:ext cx="3685201" cy="331975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5860" y="2473860"/>
            <a:ext cx="3598140" cy="26511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36210" y="2461095"/>
            <a:ext cx="3607790" cy="268240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Content Placeholder 8"/>
          <p:cNvSpPr txBox="1">
            <a:spLocks/>
          </p:cNvSpPr>
          <p:nvPr/>
        </p:nvSpPr>
        <p:spPr>
          <a:xfrm>
            <a:off x="5849283" y="2700671"/>
            <a:ext cx="2998277" cy="943772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5D0700"/>
                </a:solidFill>
              </a:rPr>
              <a:t>Learn from experts in the field</a:t>
            </a:r>
            <a:endParaRPr lang="en-US" sz="3600" dirty="0">
              <a:solidFill>
                <a:srgbClr val="5D0700"/>
              </a:solidFill>
              <a:ea typeface="Arial" charset="0"/>
              <a:cs typeface="Arial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4896" y="1855694"/>
            <a:ext cx="552582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FF6549DE-B4B0-EE48-A19A-B3B35C0DF3B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364"/>
          <a:stretch/>
        </p:blipFill>
        <p:spPr>
          <a:xfrm>
            <a:off x="3625573" y="3304281"/>
            <a:ext cx="1871340" cy="1871165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3634376" y="1867269"/>
            <a:ext cx="0" cy="344872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 flipV="1">
            <a:off x="5511278" y="2444833"/>
            <a:ext cx="3674287" cy="2996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5520927" y="-212140"/>
            <a:ext cx="13501" cy="538758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624727" y="3287997"/>
            <a:ext cx="18962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51017" y="4791179"/>
            <a:ext cx="2057400" cy="273844"/>
          </a:xfrm>
        </p:spPr>
        <p:txBody>
          <a:bodyPr/>
          <a:lstStyle/>
          <a:p>
            <a:fld id="{6706C314-7531-3F40-B6CD-19C6E289EDE1}" type="slidenum">
              <a:rPr lang="en-US" sz="900" smtClean="0">
                <a:solidFill>
                  <a:schemeClr val="bg1"/>
                </a:solidFill>
              </a:rPr>
              <a:t>5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21B69729-E874-4A49-880F-0781614B48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49283" y="4223340"/>
            <a:ext cx="2998277" cy="56270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DC67476-A8B3-0848-BEA6-450CC8EE7D80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0006" y="3591632"/>
            <a:ext cx="2036830" cy="39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05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EF5A3D-581C-AA48-B6E4-23ADBC2B1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A264-38F1-C449-BFAC-7DC7FE9FD3F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03A1E1-2FAF-0C45-94F9-DE0DB2642415}"/>
              </a:ext>
            </a:extLst>
          </p:cNvPr>
          <p:cNvSpPr/>
          <p:nvPr/>
        </p:nvSpPr>
        <p:spPr>
          <a:xfrm>
            <a:off x="0" y="-1"/>
            <a:ext cx="9144000" cy="1100517"/>
          </a:xfrm>
          <a:prstGeom prst="rect">
            <a:avLst/>
          </a:prstGeom>
          <a:solidFill>
            <a:srgbClr val="DEA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b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213E37-406A-584C-89D0-C8F70E0008A9}"/>
              </a:ext>
            </a:extLst>
          </p:cNvPr>
          <p:cNvSpPr/>
          <p:nvPr/>
        </p:nvSpPr>
        <p:spPr>
          <a:xfrm>
            <a:off x="0" y="-2"/>
            <a:ext cx="9144000" cy="484095"/>
          </a:xfrm>
          <a:prstGeom prst="rect">
            <a:avLst/>
          </a:prstGeom>
          <a:solidFill>
            <a:srgbClr val="5D0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b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CAC1F3E8-54F6-824C-89EA-08467EB4F377}"/>
              </a:ext>
            </a:extLst>
          </p:cNvPr>
          <p:cNvSpPr txBox="1">
            <a:spLocks/>
          </p:cNvSpPr>
          <p:nvPr/>
        </p:nvSpPr>
        <p:spPr>
          <a:xfrm>
            <a:off x="1" y="121470"/>
            <a:ext cx="9144000" cy="85757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000" i="1" dirty="0">
                <a:solidFill>
                  <a:schemeClr val="bg1"/>
                </a:solidFill>
                <a:latin typeface="Times" pitchFamily="2" charset="0"/>
              </a:rPr>
              <a:t>Leadership. Service. Responsibility.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b="1" dirty="0"/>
              <a:t>Master of Engineering Degree for Transportation Professionals</a:t>
            </a:r>
            <a:endParaRPr lang="en-US" sz="22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43BC96D-BC62-4A4F-9D57-A62E3038B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Nine courses, three credits per course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dirty="0"/>
              <a:t>Two courses first fall semester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dirty="0"/>
              <a:t>Two courses first spring semester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dirty="0"/>
              <a:t>One course summer semester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dirty="0"/>
              <a:t>Two courses plus capstone second fall semester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dirty="0"/>
              <a:t>Two courses plus capstone second spring semester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Capstone project over the second year, 2 credits fall, 1 credit spring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30 Total credit hours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06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EF5A3D-581C-AA48-B6E4-23ADBC2B1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A264-38F1-C449-BFAC-7DC7FE9FD3F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03A1E1-2FAF-0C45-94F9-DE0DB2642415}"/>
              </a:ext>
            </a:extLst>
          </p:cNvPr>
          <p:cNvSpPr/>
          <p:nvPr/>
        </p:nvSpPr>
        <p:spPr>
          <a:xfrm>
            <a:off x="0" y="-1"/>
            <a:ext cx="9144000" cy="1100517"/>
          </a:xfrm>
          <a:prstGeom prst="rect">
            <a:avLst/>
          </a:prstGeom>
          <a:solidFill>
            <a:srgbClr val="DEA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b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213E37-406A-584C-89D0-C8F70E0008A9}"/>
              </a:ext>
            </a:extLst>
          </p:cNvPr>
          <p:cNvSpPr/>
          <p:nvPr/>
        </p:nvSpPr>
        <p:spPr>
          <a:xfrm>
            <a:off x="0" y="-2"/>
            <a:ext cx="9144000" cy="484095"/>
          </a:xfrm>
          <a:prstGeom prst="rect">
            <a:avLst/>
          </a:prstGeom>
          <a:solidFill>
            <a:srgbClr val="5D0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b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CAC1F3E8-54F6-824C-89EA-08467EB4F377}"/>
              </a:ext>
            </a:extLst>
          </p:cNvPr>
          <p:cNvSpPr txBox="1">
            <a:spLocks/>
          </p:cNvSpPr>
          <p:nvPr/>
        </p:nvSpPr>
        <p:spPr>
          <a:xfrm>
            <a:off x="1" y="121470"/>
            <a:ext cx="9144000" cy="85757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000" i="1" dirty="0">
                <a:solidFill>
                  <a:schemeClr val="bg1"/>
                </a:solidFill>
                <a:latin typeface="Times" pitchFamily="2" charset="0"/>
              </a:rPr>
              <a:t>Leadership. Service. Responsibility.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b="1" dirty="0"/>
              <a:t>Master of Engineering Degree for Transportation Professionals</a:t>
            </a:r>
            <a:endParaRPr lang="en-US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905FE-02EF-4F51-A825-950952094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Degree program designed specifically for transportation professionals that are in management or want to be managers.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Focus on issues relevant to management of transportation entities rather than technical topics.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Individual courses designed using input from TTI Advisory Council members.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Courses are to be taught by transportation experts at TTI, credentialed as faculty in Department of Multi-disciplinary Engineering.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55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EF5A3D-581C-AA48-B6E4-23ADBC2B1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A264-38F1-C449-BFAC-7DC7FE9FD3F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03A1E1-2FAF-0C45-94F9-DE0DB2642415}"/>
              </a:ext>
            </a:extLst>
          </p:cNvPr>
          <p:cNvSpPr/>
          <p:nvPr/>
        </p:nvSpPr>
        <p:spPr>
          <a:xfrm>
            <a:off x="0" y="-1"/>
            <a:ext cx="9144000" cy="1100517"/>
          </a:xfrm>
          <a:prstGeom prst="rect">
            <a:avLst/>
          </a:prstGeom>
          <a:solidFill>
            <a:srgbClr val="DEA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b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213E37-406A-584C-89D0-C8F70E0008A9}"/>
              </a:ext>
            </a:extLst>
          </p:cNvPr>
          <p:cNvSpPr/>
          <p:nvPr/>
        </p:nvSpPr>
        <p:spPr>
          <a:xfrm>
            <a:off x="0" y="-2"/>
            <a:ext cx="9144000" cy="484095"/>
          </a:xfrm>
          <a:prstGeom prst="rect">
            <a:avLst/>
          </a:prstGeom>
          <a:solidFill>
            <a:srgbClr val="5D0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b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CAC1F3E8-54F6-824C-89EA-08467EB4F377}"/>
              </a:ext>
            </a:extLst>
          </p:cNvPr>
          <p:cNvSpPr txBox="1">
            <a:spLocks/>
          </p:cNvSpPr>
          <p:nvPr/>
        </p:nvSpPr>
        <p:spPr>
          <a:xfrm>
            <a:off x="1" y="121470"/>
            <a:ext cx="9144000" cy="85757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000" i="1" dirty="0">
                <a:solidFill>
                  <a:schemeClr val="bg1"/>
                </a:solidFill>
                <a:latin typeface="Times" pitchFamily="2" charset="0"/>
              </a:rPr>
              <a:t>Leadership. Service. Responsibility.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b="1" dirty="0"/>
              <a:t>Master of Engineering Degree for Transportation Professionals</a:t>
            </a:r>
            <a:endParaRPr lang="en-US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905FE-02EF-4F51-A825-950952094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Criteria for Curriculum Development</a:t>
            </a:r>
            <a:endParaRPr lang="en-US" dirty="0"/>
          </a:p>
          <a:p>
            <a:pPr lvl="1"/>
            <a:endParaRPr lang="en-US" dirty="0"/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Avoid overlap with CEE’s Master of Science in Civil Engineering focused on transportation.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Service a unique niche not currently being </a:t>
            </a:r>
            <a:r>
              <a:rPr lang="en-US" sz="2000"/>
              <a:t>addressed.</a:t>
            </a:r>
            <a:endParaRPr lang="en-US" sz="2000" dirty="0"/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Maximize use of TTI talent, minimize need to use adjuncts.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38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73DE4EB-DE3F-CA4A-846E-AB7160A1CE32}"/>
              </a:ext>
            </a:extLst>
          </p:cNvPr>
          <p:cNvSpPr/>
          <p:nvPr/>
        </p:nvSpPr>
        <p:spPr>
          <a:xfrm>
            <a:off x="3206833" y="1388962"/>
            <a:ext cx="2776925" cy="1747777"/>
          </a:xfrm>
          <a:prstGeom prst="rect">
            <a:avLst/>
          </a:prstGeom>
          <a:solidFill>
            <a:srgbClr val="5D07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544B6E-B7D1-164E-A0E7-5CF969707DA0}"/>
              </a:ext>
            </a:extLst>
          </p:cNvPr>
          <p:cNvSpPr/>
          <p:nvPr/>
        </p:nvSpPr>
        <p:spPr>
          <a:xfrm>
            <a:off x="185195" y="1388962"/>
            <a:ext cx="2846666" cy="1747777"/>
          </a:xfrm>
          <a:prstGeom prst="rect">
            <a:avLst/>
          </a:prstGeom>
          <a:solidFill>
            <a:srgbClr val="5D07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5931D4-22C7-E844-BCC3-07D09C44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A264-38F1-C449-BFAC-7DC7FE9FD3F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82193A-144C-8A42-A362-0578081A4DDC}"/>
              </a:ext>
            </a:extLst>
          </p:cNvPr>
          <p:cNvSpPr/>
          <p:nvPr/>
        </p:nvSpPr>
        <p:spPr>
          <a:xfrm>
            <a:off x="0" y="-1"/>
            <a:ext cx="9144000" cy="1100517"/>
          </a:xfrm>
          <a:prstGeom prst="rect">
            <a:avLst/>
          </a:prstGeom>
          <a:solidFill>
            <a:srgbClr val="DEA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b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ECD33C-2AEC-AF40-9C5D-082A243E13EF}"/>
              </a:ext>
            </a:extLst>
          </p:cNvPr>
          <p:cNvSpPr/>
          <p:nvPr/>
        </p:nvSpPr>
        <p:spPr>
          <a:xfrm>
            <a:off x="0" y="-2"/>
            <a:ext cx="9144000" cy="484095"/>
          </a:xfrm>
          <a:prstGeom prst="rect">
            <a:avLst/>
          </a:prstGeom>
          <a:solidFill>
            <a:srgbClr val="5D0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b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62133D2E-423D-3845-A15A-D14CF68E3B01}"/>
              </a:ext>
            </a:extLst>
          </p:cNvPr>
          <p:cNvSpPr txBox="1">
            <a:spLocks/>
          </p:cNvSpPr>
          <p:nvPr/>
        </p:nvSpPr>
        <p:spPr>
          <a:xfrm>
            <a:off x="1" y="121470"/>
            <a:ext cx="9144000" cy="85757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000" i="1" dirty="0">
                <a:solidFill>
                  <a:schemeClr val="bg1"/>
                </a:solidFill>
                <a:latin typeface="Times" pitchFamily="2" charset="0"/>
              </a:rPr>
              <a:t>Leadership. Service. Responsibility.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b="1" dirty="0"/>
              <a:t>Master of Engineering Degree for Transportation Professionals</a:t>
            </a:r>
            <a:endParaRPr lang="en-US" sz="2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C2F255-B477-2F47-8E1B-DAD746FEE91D}"/>
              </a:ext>
            </a:extLst>
          </p:cNvPr>
          <p:cNvSpPr/>
          <p:nvPr/>
        </p:nvSpPr>
        <p:spPr>
          <a:xfrm>
            <a:off x="1421704" y="1532686"/>
            <a:ext cx="1402519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1" dirty="0">
                <a:solidFill>
                  <a:schemeClr val="bg1"/>
                </a:solidFill>
              </a:rPr>
              <a:t>Gayle Akins</a:t>
            </a:r>
          </a:p>
          <a:p>
            <a:r>
              <a:rPr lang="en-US" sz="1200" i="1" dirty="0">
                <a:solidFill>
                  <a:schemeClr val="bg1"/>
                </a:solidFill>
              </a:rPr>
              <a:t>PMO Director and Austin Site Leader, Neology Inc.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33993B-ACF3-4241-9A94-F46191C9309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25796" y="1534503"/>
            <a:ext cx="1085751" cy="1468057"/>
          </a:xfrm>
          <a:prstGeom prst="rect">
            <a:avLst/>
          </a:prstGeom>
        </p:spPr>
      </p:pic>
      <p:pic>
        <p:nvPicPr>
          <p:cNvPr id="12" name="Picture 11" descr="A picture containing person, person, suit, posing&#10;&#10;Description automatically generated">
            <a:extLst>
              <a:ext uri="{FF2B5EF4-FFF2-40B4-BE49-F238E27FC236}">
                <a16:creationId xmlns:a16="http://schemas.microsoft.com/office/drawing/2014/main" id="{5DF75DC6-D334-644D-9EFA-4412E0FBAE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8438" y="1534503"/>
            <a:ext cx="1085751" cy="146805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6B6944E-BB68-EB46-8BDC-D38ACBD6D142}"/>
              </a:ext>
            </a:extLst>
          </p:cNvPr>
          <p:cNvSpPr/>
          <p:nvPr/>
        </p:nvSpPr>
        <p:spPr>
          <a:xfrm>
            <a:off x="4464083" y="1532685"/>
            <a:ext cx="1519675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1" dirty="0">
                <a:solidFill>
                  <a:schemeClr val="bg1"/>
                </a:solidFill>
              </a:rPr>
              <a:t>Al </a:t>
            </a:r>
            <a:r>
              <a:rPr lang="en-US" sz="1800" b="1" dirty="0" err="1">
                <a:solidFill>
                  <a:schemeClr val="bg1"/>
                </a:solidFill>
              </a:rPr>
              <a:t>Alonzi</a:t>
            </a:r>
            <a:endParaRPr lang="en-US" sz="1800" b="1" dirty="0">
              <a:solidFill>
                <a:schemeClr val="bg1"/>
              </a:solidFill>
            </a:endParaRPr>
          </a:p>
          <a:p>
            <a:r>
              <a:rPr lang="en-US" sz="1200" i="1" dirty="0">
                <a:solidFill>
                  <a:schemeClr val="bg1"/>
                </a:solidFill>
              </a:rPr>
              <a:t>Texas Division Administrator, Federal Highway Administration (FHWA)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B4D5F82-81D4-1741-A691-60DBC7CC9F92}"/>
              </a:ext>
            </a:extLst>
          </p:cNvPr>
          <p:cNvSpPr/>
          <p:nvPr/>
        </p:nvSpPr>
        <p:spPr>
          <a:xfrm>
            <a:off x="185195" y="3240912"/>
            <a:ext cx="2846666" cy="1747777"/>
          </a:xfrm>
          <a:prstGeom prst="rect">
            <a:avLst/>
          </a:prstGeom>
          <a:solidFill>
            <a:srgbClr val="5D07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45E56BA-A38F-A34F-AC2F-92084BEE8359}"/>
              </a:ext>
            </a:extLst>
          </p:cNvPr>
          <p:cNvSpPr/>
          <p:nvPr/>
        </p:nvSpPr>
        <p:spPr>
          <a:xfrm>
            <a:off x="1421704" y="3384636"/>
            <a:ext cx="1402519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1" dirty="0">
                <a:solidFill>
                  <a:schemeClr val="bg1"/>
                </a:solidFill>
              </a:rPr>
              <a:t>Dan Chen</a:t>
            </a:r>
          </a:p>
          <a:p>
            <a:r>
              <a:rPr lang="en-US" sz="1200" i="1" dirty="0">
                <a:solidFill>
                  <a:schemeClr val="bg1"/>
                </a:solidFill>
              </a:rPr>
              <a:t>Vice President and General Manager, 3M Transportation Safety Division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6B9671A6-5E97-4444-982D-16C2BC2DC4D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25796" y="3386453"/>
            <a:ext cx="1085750" cy="1468057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BEB9962E-F50D-D14B-9A9B-F2532BF0A653}"/>
              </a:ext>
            </a:extLst>
          </p:cNvPr>
          <p:cNvSpPr/>
          <p:nvPr/>
        </p:nvSpPr>
        <p:spPr>
          <a:xfrm>
            <a:off x="3206833" y="3240912"/>
            <a:ext cx="4895445" cy="1747777"/>
          </a:xfrm>
          <a:prstGeom prst="rect">
            <a:avLst/>
          </a:prstGeom>
          <a:solidFill>
            <a:srgbClr val="5D07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99B7796-376F-1C4F-B38F-5CD454A595FC}"/>
              </a:ext>
            </a:extLst>
          </p:cNvPr>
          <p:cNvSpPr/>
          <p:nvPr/>
        </p:nvSpPr>
        <p:spPr>
          <a:xfrm>
            <a:off x="6158730" y="1388962"/>
            <a:ext cx="2776925" cy="1747777"/>
          </a:xfrm>
          <a:prstGeom prst="rect">
            <a:avLst/>
          </a:prstGeom>
          <a:solidFill>
            <a:srgbClr val="5D07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EADB839B-9FFA-6142-846A-13C68D44DEF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310335" y="1534503"/>
            <a:ext cx="1085751" cy="1468057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15367841-5128-DC42-BEFB-3620D0E23885}"/>
              </a:ext>
            </a:extLst>
          </p:cNvPr>
          <p:cNvSpPr/>
          <p:nvPr/>
        </p:nvSpPr>
        <p:spPr>
          <a:xfrm>
            <a:off x="7415980" y="1532685"/>
            <a:ext cx="15196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Esperanza “Hope” Andrade</a:t>
            </a:r>
          </a:p>
          <a:p>
            <a:r>
              <a:rPr lang="en-US" sz="1200" i="1" dirty="0">
                <a:solidFill>
                  <a:schemeClr val="bg1"/>
                </a:solidFill>
              </a:rPr>
              <a:t>Chair, VIA Metropolitan Transit Board of Directors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754BECB-C3BA-7648-AD30-DD465F479CB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3333788" y="3380771"/>
            <a:ext cx="1085751" cy="1468057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B8F3A48-6509-2F4C-A1F0-BC8A49898582}"/>
              </a:ext>
            </a:extLst>
          </p:cNvPr>
          <p:cNvSpPr/>
          <p:nvPr/>
        </p:nvSpPr>
        <p:spPr>
          <a:xfrm>
            <a:off x="4419539" y="3353924"/>
            <a:ext cx="3682739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1" dirty="0">
                <a:solidFill>
                  <a:schemeClr val="bg1"/>
                </a:solidFill>
              </a:rPr>
              <a:t>Dimitris </a:t>
            </a:r>
            <a:r>
              <a:rPr lang="en-US" sz="1800" b="1" dirty="0" err="1">
                <a:solidFill>
                  <a:schemeClr val="bg1"/>
                </a:solidFill>
              </a:rPr>
              <a:t>Lagoudas</a:t>
            </a:r>
            <a:endParaRPr lang="en-US" sz="1800" b="1" dirty="0">
              <a:solidFill>
                <a:schemeClr val="bg1"/>
              </a:solidFill>
            </a:endParaRPr>
          </a:p>
          <a:p>
            <a:r>
              <a:rPr lang="en-US" sz="1200" i="1" dirty="0">
                <a:solidFill>
                  <a:schemeClr val="bg1"/>
                </a:solidFill>
              </a:rPr>
              <a:t>Senior Associate Vice Chancellor for Engineering Research, Texas A&amp;M University System</a:t>
            </a:r>
            <a:br>
              <a:rPr lang="en-US" sz="1200" i="1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Deputy Director, Texas A&amp;M Engineering Experiment Station</a:t>
            </a:r>
          </a:p>
        </p:txBody>
      </p:sp>
    </p:spTree>
    <p:extLst>
      <p:ext uri="{BB962C8B-B14F-4D97-AF65-F5344CB8AC3E}">
        <p14:creationId xmlns:p14="http://schemas.microsoft.com/office/powerpoint/2010/main" val="98452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35747</TotalTime>
  <Words>1472</Words>
  <Application>Microsoft Office PowerPoint</Application>
  <PresentationFormat>On-screen Show (16:9)</PresentationFormat>
  <Paragraphs>193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Open Sans</vt:lpstr>
      <vt:lpstr>Open Sans Semibold</vt:lpstr>
      <vt:lpstr>Times</vt:lpstr>
      <vt:lpstr>Office Theme</vt:lpstr>
      <vt:lpstr>Texas A&amp;M Transportation     Institute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Nelson, Vicky</dc:creator>
  <cp:lastModifiedBy>Womack, Kevin</cp:lastModifiedBy>
  <cp:revision>580</cp:revision>
  <cp:lastPrinted>2021-08-10T16:16:31Z</cp:lastPrinted>
  <dcterms:created xsi:type="dcterms:W3CDTF">2017-04-19T21:20:49Z</dcterms:created>
  <dcterms:modified xsi:type="dcterms:W3CDTF">2021-08-11T19:41:56Z</dcterms:modified>
</cp:coreProperties>
</file>