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354" r:id="rId5"/>
    <p:sldId id="395" r:id="rId6"/>
    <p:sldId id="399" r:id="rId7"/>
    <p:sldId id="396" r:id="rId8"/>
    <p:sldId id="397" r:id="rId9"/>
    <p:sldId id="398" r:id="rId10"/>
    <p:sldId id="400" r:id="rId11"/>
    <p:sldId id="401" r:id="rId12"/>
    <p:sldId id="402" r:id="rId13"/>
    <p:sldId id="403" r:id="rId14"/>
    <p:sldId id="404" r:id="rId15"/>
    <p:sldId id="405" r:id="rId16"/>
    <p:sldId id="406" r:id="rId17"/>
    <p:sldId id="415" r:id="rId18"/>
    <p:sldId id="416" r:id="rId19"/>
    <p:sldId id="417" r:id="rId20"/>
    <p:sldId id="407" r:id="rId21"/>
    <p:sldId id="411" r:id="rId22"/>
    <p:sldId id="412" r:id="rId23"/>
    <p:sldId id="413" r:id="rId24"/>
    <p:sldId id="414" r:id="rId25"/>
    <p:sldId id="408" r:id="rId26"/>
    <p:sldId id="409" r:id="rId27"/>
    <p:sldId id="410" r:id="rId28"/>
  </p:sldIdLst>
  <p:sldSz cx="9144000" cy="5143500" type="screen16x9"/>
  <p:notesSz cx="9309100" cy="70231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Franklin Gothic Medium Cond" panose="020B0606030402020204" pitchFamily="34" charset="0"/>
      <p:regular r:id="rId35"/>
    </p:embeddedFont>
    <p:embeddedFont>
      <p:font typeface="Franklin Gothic Demi" panose="020B0703020102020204" pitchFamily="34" charset="0"/>
      <p:regular r:id="rId36"/>
      <p:italic r:id="rId37"/>
    </p:embeddedFont>
    <p:embeddedFont>
      <p:font typeface="Cambria Math" panose="02040503050406030204" pitchFamily="18" charset="0"/>
      <p:regular r:id="rId38"/>
    </p:embeddedFont>
    <p:embeddedFont>
      <p:font typeface="Franklin Gothic Book" panose="020B0503020102020204" pitchFamily="34" charset="0"/>
      <p:regular r:id="rId39"/>
      <p:italic r:id="rId40"/>
    </p:embeddedFont>
  </p:embeddedFont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7">
          <p15:clr>
            <a:srgbClr val="A4A3A4"/>
          </p15:clr>
        </p15:guide>
        <p15:guide id="2" orient="horz" pos="2176">
          <p15:clr>
            <a:srgbClr val="A4A3A4"/>
          </p15:clr>
        </p15:guide>
        <p15:guide id="3" pos="1901">
          <p15:clr>
            <a:srgbClr val="A4A3A4"/>
          </p15:clr>
        </p15:guide>
        <p15:guide id="4" pos="38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12" userDrawn="1">
          <p15:clr>
            <a:srgbClr val="A4A3A4"/>
          </p15:clr>
        </p15:guide>
        <p15:guide id="2" pos="293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Meyer" initials="MM" lastIdx="1" clrIdx="0">
    <p:extLst>
      <p:ext uri="{19B8F6BF-5375-455C-9EA6-DF929625EA0E}">
        <p15:presenceInfo xmlns:p15="http://schemas.microsoft.com/office/powerpoint/2012/main" userId="S-1-5-21-2042961196-1560697868-15539647-2366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0F385A"/>
    <a:srgbClr val="E7E8EA"/>
    <a:srgbClr val="CCCED1"/>
    <a:srgbClr val="14385C"/>
    <a:srgbClr val="899BAD"/>
    <a:srgbClr val="205588"/>
    <a:srgbClr val="CC7B29"/>
    <a:srgbClr val="D0D1D0"/>
    <a:srgbClr val="CBCC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50000" autoAdjust="0"/>
  </p:normalViewPr>
  <p:slideViewPr>
    <p:cSldViewPr snapToGrid="0" showGuides="1">
      <p:cViewPr varScale="1">
        <p:scale>
          <a:sx n="115" d="100"/>
          <a:sy n="115" d="100"/>
        </p:scale>
        <p:origin x="542" y="67"/>
      </p:cViewPr>
      <p:guideLst>
        <p:guide orient="horz" pos="1077"/>
        <p:guide orient="horz" pos="2176"/>
        <p:guide pos="1901"/>
        <p:guide pos="387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3162" y="-102"/>
      </p:cViewPr>
      <p:guideLst>
        <p:guide orient="horz" pos="2212"/>
        <p:guide pos="29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96D40C-2F95-4100-9E04-1EA7D42C55E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D6DCE0DE-1C16-4603-A2B6-22A09ED3E5A1}">
      <dgm:prSet phldrT="[Text]"/>
      <dgm:spPr/>
      <dgm:t>
        <a:bodyPr/>
        <a:lstStyle/>
        <a:p>
          <a:r>
            <a:rPr lang="en-US" dirty="0">
              <a:latin typeface="Cambria Math" panose="02040503050406030204" pitchFamily="18" charset="0"/>
              <a:ea typeface="Cambria Math" panose="02040503050406030204" pitchFamily="18" charset="0"/>
            </a:rPr>
            <a:t>Mobility</a:t>
          </a:r>
        </a:p>
      </dgm:t>
    </dgm:pt>
    <dgm:pt modelId="{774CA2A4-7B08-41AB-AF64-3CCE59D6C104}" type="parTrans" cxnId="{A91E7B42-FCBF-432B-9885-C51A0ADE050C}">
      <dgm:prSet/>
      <dgm:spPr/>
      <dgm:t>
        <a:bodyPr/>
        <a:lstStyle/>
        <a:p>
          <a:endParaRPr lang="en-US"/>
        </a:p>
      </dgm:t>
    </dgm:pt>
    <dgm:pt modelId="{E1536774-7E53-41F6-B09C-6661ECDAFDB2}" type="sibTrans" cxnId="{A91E7B42-FCBF-432B-9885-C51A0ADE050C}">
      <dgm:prSet/>
      <dgm:spPr/>
      <dgm:t>
        <a:bodyPr/>
        <a:lstStyle/>
        <a:p>
          <a:endParaRPr lang="en-US"/>
        </a:p>
      </dgm:t>
    </dgm:pt>
    <dgm:pt modelId="{BC868AF9-2CDD-40B1-AA89-3440F0820E95}">
      <dgm:prSet phldrT="[Text]"/>
      <dgm:spPr/>
      <dgm:t>
        <a:bodyPr/>
        <a:lstStyle/>
        <a:p>
          <a:r>
            <a:rPr lang="en-US" dirty="0">
              <a:latin typeface="Cambria Math" panose="02040503050406030204" pitchFamily="18" charset="0"/>
              <a:ea typeface="Cambria Math" panose="02040503050406030204" pitchFamily="18" charset="0"/>
            </a:rPr>
            <a:t>Connectivity</a:t>
          </a:r>
        </a:p>
      </dgm:t>
    </dgm:pt>
    <dgm:pt modelId="{18E93F30-1DD8-464B-B520-B34A5198C02F}" type="parTrans" cxnId="{8BE3D8F8-CAF8-4D97-98A5-DA1078FB0E34}">
      <dgm:prSet/>
      <dgm:spPr/>
      <dgm:t>
        <a:bodyPr/>
        <a:lstStyle/>
        <a:p>
          <a:endParaRPr lang="en-US"/>
        </a:p>
      </dgm:t>
    </dgm:pt>
    <dgm:pt modelId="{0992373B-E4BD-4C50-B263-01213EF5CB11}" type="sibTrans" cxnId="{8BE3D8F8-CAF8-4D97-98A5-DA1078FB0E34}">
      <dgm:prSet/>
      <dgm:spPr/>
      <dgm:t>
        <a:bodyPr/>
        <a:lstStyle/>
        <a:p>
          <a:endParaRPr lang="en-US"/>
        </a:p>
      </dgm:t>
    </dgm:pt>
    <dgm:pt modelId="{CE1B0996-F080-4A19-A51C-58079C01CE03}" type="pres">
      <dgm:prSet presAssocID="{9C96D40C-2F95-4100-9E04-1EA7D42C55EC}" presName="linearFlow" presStyleCnt="0">
        <dgm:presLayoutVars>
          <dgm:dir/>
          <dgm:resizeHandles val="exact"/>
        </dgm:presLayoutVars>
      </dgm:prSet>
      <dgm:spPr/>
    </dgm:pt>
    <dgm:pt modelId="{B4241C33-9448-45D2-A677-A55CBF1230CD}" type="pres">
      <dgm:prSet presAssocID="{D6DCE0DE-1C16-4603-A2B6-22A09ED3E5A1}" presName="composite" presStyleCnt="0"/>
      <dgm:spPr/>
    </dgm:pt>
    <dgm:pt modelId="{C32CB0CF-9957-4C33-B9D4-01F5107A50D2}" type="pres">
      <dgm:prSet presAssocID="{D6DCE0DE-1C16-4603-A2B6-22A09ED3E5A1}" presName="imgShp" presStyleLbl="fgImgPlace1" presStyleIdx="0" presStyleCnt="2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bg1"/>
        </a:solidFill>
      </dgm:spPr>
    </dgm:pt>
    <dgm:pt modelId="{532AEE93-903A-4011-A6EC-909186401F9B}" type="pres">
      <dgm:prSet presAssocID="{D6DCE0DE-1C16-4603-A2B6-22A09ED3E5A1}" presName="txShp" presStyleLbl="node1" presStyleIdx="0" presStyleCnt="2">
        <dgm:presLayoutVars>
          <dgm:bulletEnabled val="1"/>
        </dgm:presLayoutVars>
      </dgm:prSet>
      <dgm:spPr/>
    </dgm:pt>
    <dgm:pt modelId="{50B86758-99F5-43B4-B1FA-877B1E1CDB33}" type="pres">
      <dgm:prSet presAssocID="{E1536774-7E53-41F6-B09C-6661ECDAFDB2}" presName="spacing" presStyleCnt="0"/>
      <dgm:spPr/>
    </dgm:pt>
    <dgm:pt modelId="{C5F240FD-707C-41D0-87D8-EC989F5E41B1}" type="pres">
      <dgm:prSet presAssocID="{BC868AF9-2CDD-40B1-AA89-3440F0820E95}" presName="composite" presStyleCnt="0"/>
      <dgm:spPr/>
    </dgm:pt>
    <dgm:pt modelId="{F6D5B79D-6C2B-4E31-857C-AD0C88042FBC}" type="pres">
      <dgm:prSet presAssocID="{BC868AF9-2CDD-40B1-AA89-3440F0820E95}" presName="imgShp" presStyleLbl="fgImgPlace1" presStyleIdx="1" presStyleCnt="2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bg1"/>
        </a:solidFill>
      </dgm:spPr>
    </dgm:pt>
    <dgm:pt modelId="{69FF6C44-5144-433C-9818-49802BDC0508}" type="pres">
      <dgm:prSet presAssocID="{BC868AF9-2CDD-40B1-AA89-3440F0820E95}" presName="txShp" presStyleLbl="node1" presStyleIdx="1" presStyleCnt="2">
        <dgm:presLayoutVars>
          <dgm:bulletEnabled val="1"/>
        </dgm:presLayoutVars>
      </dgm:prSet>
      <dgm:spPr/>
    </dgm:pt>
  </dgm:ptLst>
  <dgm:cxnLst>
    <dgm:cxn modelId="{2B3BFB1D-EE5A-42C4-883E-EFDDF32DC697}" type="presOf" srcId="{D6DCE0DE-1C16-4603-A2B6-22A09ED3E5A1}" destId="{532AEE93-903A-4011-A6EC-909186401F9B}" srcOrd="0" destOrd="0" presId="urn:microsoft.com/office/officeart/2005/8/layout/vList3"/>
    <dgm:cxn modelId="{A91E7B42-FCBF-432B-9885-C51A0ADE050C}" srcId="{9C96D40C-2F95-4100-9E04-1EA7D42C55EC}" destId="{D6DCE0DE-1C16-4603-A2B6-22A09ED3E5A1}" srcOrd="0" destOrd="0" parTransId="{774CA2A4-7B08-41AB-AF64-3CCE59D6C104}" sibTransId="{E1536774-7E53-41F6-B09C-6661ECDAFDB2}"/>
    <dgm:cxn modelId="{FD12D759-418D-4A83-B386-36C04FB24667}" type="presOf" srcId="{BC868AF9-2CDD-40B1-AA89-3440F0820E95}" destId="{69FF6C44-5144-433C-9818-49802BDC0508}" srcOrd="0" destOrd="0" presId="urn:microsoft.com/office/officeart/2005/8/layout/vList3"/>
    <dgm:cxn modelId="{D7B87AA3-A23C-4542-8F7D-B8D2CA1D921E}" type="presOf" srcId="{9C96D40C-2F95-4100-9E04-1EA7D42C55EC}" destId="{CE1B0996-F080-4A19-A51C-58079C01CE03}" srcOrd="0" destOrd="0" presId="urn:microsoft.com/office/officeart/2005/8/layout/vList3"/>
    <dgm:cxn modelId="{8BE3D8F8-CAF8-4D97-98A5-DA1078FB0E34}" srcId="{9C96D40C-2F95-4100-9E04-1EA7D42C55EC}" destId="{BC868AF9-2CDD-40B1-AA89-3440F0820E95}" srcOrd="1" destOrd="0" parTransId="{18E93F30-1DD8-464B-B520-B34A5198C02F}" sibTransId="{0992373B-E4BD-4C50-B263-01213EF5CB11}"/>
    <dgm:cxn modelId="{8CA73DA4-6F26-427D-A5DB-AE9960A08A69}" type="presParOf" srcId="{CE1B0996-F080-4A19-A51C-58079C01CE03}" destId="{B4241C33-9448-45D2-A677-A55CBF1230CD}" srcOrd="0" destOrd="0" presId="urn:microsoft.com/office/officeart/2005/8/layout/vList3"/>
    <dgm:cxn modelId="{039B822B-C6E8-49AF-BD9B-8CA43F85C738}" type="presParOf" srcId="{B4241C33-9448-45D2-A677-A55CBF1230CD}" destId="{C32CB0CF-9957-4C33-B9D4-01F5107A50D2}" srcOrd="0" destOrd="0" presId="urn:microsoft.com/office/officeart/2005/8/layout/vList3"/>
    <dgm:cxn modelId="{121965DC-0B9C-49B4-8C06-49FD819C181F}" type="presParOf" srcId="{B4241C33-9448-45D2-A677-A55CBF1230CD}" destId="{532AEE93-903A-4011-A6EC-909186401F9B}" srcOrd="1" destOrd="0" presId="urn:microsoft.com/office/officeart/2005/8/layout/vList3"/>
    <dgm:cxn modelId="{DF153FA2-3CB2-47F6-B1DA-83E3741D42B5}" type="presParOf" srcId="{CE1B0996-F080-4A19-A51C-58079C01CE03}" destId="{50B86758-99F5-43B4-B1FA-877B1E1CDB33}" srcOrd="1" destOrd="0" presId="urn:microsoft.com/office/officeart/2005/8/layout/vList3"/>
    <dgm:cxn modelId="{BD6A0F77-A7CE-42BD-9C38-71CA7A689EB3}" type="presParOf" srcId="{CE1B0996-F080-4A19-A51C-58079C01CE03}" destId="{C5F240FD-707C-41D0-87D8-EC989F5E41B1}" srcOrd="2" destOrd="0" presId="urn:microsoft.com/office/officeart/2005/8/layout/vList3"/>
    <dgm:cxn modelId="{D43E2C74-8A13-4672-88A0-C47CBE3B48CB}" type="presParOf" srcId="{C5F240FD-707C-41D0-87D8-EC989F5E41B1}" destId="{F6D5B79D-6C2B-4E31-857C-AD0C88042FBC}" srcOrd="0" destOrd="0" presId="urn:microsoft.com/office/officeart/2005/8/layout/vList3"/>
    <dgm:cxn modelId="{E9F91F05-F409-456C-8A43-ABA1526CEC6F}" type="presParOf" srcId="{C5F240FD-707C-41D0-87D8-EC989F5E41B1}" destId="{69FF6C44-5144-433C-9818-49802BDC050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96D40C-2F95-4100-9E04-1EA7D42C55E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D6DCE0DE-1C16-4603-A2B6-22A09ED3E5A1}">
      <dgm:prSet phldrT="[Text]"/>
      <dgm:spPr/>
      <dgm:t>
        <a:bodyPr/>
        <a:lstStyle/>
        <a:p>
          <a:r>
            <a:rPr lang="en-US" dirty="0">
              <a:latin typeface="Cambria Math" panose="02040503050406030204" pitchFamily="18" charset="0"/>
              <a:ea typeface="Cambria Math" panose="02040503050406030204" pitchFamily="18" charset="0"/>
            </a:rPr>
            <a:t>Sustainability</a:t>
          </a:r>
        </a:p>
      </dgm:t>
    </dgm:pt>
    <dgm:pt modelId="{774CA2A4-7B08-41AB-AF64-3CCE59D6C104}" type="parTrans" cxnId="{A91E7B42-FCBF-432B-9885-C51A0ADE050C}">
      <dgm:prSet/>
      <dgm:spPr/>
      <dgm:t>
        <a:bodyPr/>
        <a:lstStyle/>
        <a:p>
          <a:endParaRPr lang="en-US"/>
        </a:p>
      </dgm:t>
    </dgm:pt>
    <dgm:pt modelId="{E1536774-7E53-41F6-B09C-6661ECDAFDB2}" type="sibTrans" cxnId="{A91E7B42-FCBF-432B-9885-C51A0ADE050C}">
      <dgm:prSet/>
      <dgm:spPr/>
      <dgm:t>
        <a:bodyPr/>
        <a:lstStyle/>
        <a:p>
          <a:endParaRPr lang="en-US"/>
        </a:p>
      </dgm:t>
    </dgm:pt>
    <dgm:pt modelId="{CE1B0996-F080-4A19-A51C-58079C01CE03}" type="pres">
      <dgm:prSet presAssocID="{9C96D40C-2F95-4100-9E04-1EA7D42C55EC}" presName="linearFlow" presStyleCnt="0">
        <dgm:presLayoutVars>
          <dgm:dir/>
          <dgm:resizeHandles val="exact"/>
        </dgm:presLayoutVars>
      </dgm:prSet>
      <dgm:spPr/>
    </dgm:pt>
    <dgm:pt modelId="{B4241C33-9448-45D2-A677-A55CBF1230CD}" type="pres">
      <dgm:prSet presAssocID="{D6DCE0DE-1C16-4603-A2B6-22A09ED3E5A1}" presName="composite" presStyleCnt="0"/>
      <dgm:spPr/>
    </dgm:pt>
    <dgm:pt modelId="{C32CB0CF-9957-4C33-B9D4-01F5107A50D2}" type="pres">
      <dgm:prSet presAssocID="{D6DCE0DE-1C16-4603-A2B6-22A09ED3E5A1}" presName="imgShp" presStyleLbl="fgImgPlace1" presStyleIdx="0" presStyleCn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bg1"/>
        </a:solidFill>
      </dgm:spPr>
    </dgm:pt>
    <dgm:pt modelId="{532AEE93-903A-4011-A6EC-909186401F9B}" type="pres">
      <dgm:prSet presAssocID="{D6DCE0DE-1C16-4603-A2B6-22A09ED3E5A1}" presName="txShp" presStyleLbl="node1" presStyleIdx="0" presStyleCnt="1" custLinFactNeighborY="-9029">
        <dgm:presLayoutVars>
          <dgm:bulletEnabled val="1"/>
        </dgm:presLayoutVars>
      </dgm:prSet>
      <dgm:spPr/>
    </dgm:pt>
  </dgm:ptLst>
  <dgm:cxnLst>
    <dgm:cxn modelId="{2B3BFB1D-EE5A-42C4-883E-EFDDF32DC697}" type="presOf" srcId="{D6DCE0DE-1C16-4603-A2B6-22A09ED3E5A1}" destId="{532AEE93-903A-4011-A6EC-909186401F9B}" srcOrd="0" destOrd="0" presId="urn:microsoft.com/office/officeart/2005/8/layout/vList3"/>
    <dgm:cxn modelId="{A91E7B42-FCBF-432B-9885-C51A0ADE050C}" srcId="{9C96D40C-2F95-4100-9E04-1EA7D42C55EC}" destId="{D6DCE0DE-1C16-4603-A2B6-22A09ED3E5A1}" srcOrd="0" destOrd="0" parTransId="{774CA2A4-7B08-41AB-AF64-3CCE59D6C104}" sibTransId="{E1536774-7E53-41F6-B09C-6661ECDAFDB2}"/>
    <dgm:cxn modelId="{D7B87AA3-A23C-4542-8F7D-B8D2CA1D921E}" type="presOf" srcId="{9C96D40C-2F95-4100-9E04-1EA7D42C55EC}" destId="{CE1B0996-F080-4A19-A51C-58079C01CE03}" srcOrd="0" destOrd="0" presId="urn:microsoft.com/office/officeart/2005/8/layout/vList3"/>
    <dgm:cxn modelId="{8CA73DA4-6F26-427D-A5DB-AE9960A08A69}" type="presParOf" srcId="{CE1B0996-F080-4A19-A51C-58079C01CE03}" destId="{B4241C33-9448-45D2-A677-A55CBF1230CD}" srcOrd="0" destOrd="0" presId="urn:microsoft.com/office/officeart/2005/8/layout/vList3"/>
    <dgm:cxn modelId="{039B822B-C6E8-49AF-BD9B-8CA43F85C738}" type="presParOf" srcId="{B4241C33-9448-45D2-A677-A55CBF1230CD}" destId="{C32CB0CF-9957-4C33-B9D4-01F5107A50D2}" srcOrd="0" destOrd="0" presId="urn:microsoft.com/office/officeart/2005/8/layout/vList3"/>
    <dgm:cxn modelId="{121965DC-0B9C-49B4-8C06-49FD819C181F}" type="presParOf" srcId="{B4241C33-9448-45D2-A677-A55CBF1230CD}" destId="{532AEE93-903A-4011-A6EC-909186401F9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96D40C-2F95-4100-9E04-1EA7D42C55E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D6DCE0DE-1C16-4603-A2B6-22A09ED3E5A1}">
      <dgm:prSet phldrT="[Text]"/>
      <dgm:spPr/>
      <dgm:t>
        <a:bodyPr/>
        <a:lstStyle/>
        <a:p>
          <a:r>
            <a:rPr lang="en-US" dirty="0">
              <a:latin typeface="Cambria Math" panose="02040503050406030204" pitchFamily="18" charset="0"/>
              <a:ea typeface="Cambria Math" panose="02040503050406030204" pitchFamily="18" charset="0"/>
            </a:rPr>
            <a:t>Economic Development</a:t>
          </a:r>
        </a:p>
      </dgm:t>
    </dgm:pt>
    <dgm:pt modelId="{774CA2A4-7B08-41AB-AF64-3CCE59D6C104}" type="parTrans" cxnId="{A91E7B42-FCBF-432B-9885-C51A0ADE050C}">
      <dgm:prSet/>
      <dgm:spPr/>
      <dgm:t>
        <a:bodyPr/>
        <a:lstStyle/>
        <a:p>
          <a:endParaRPr lang="en-US"/>
        </a:p>
      </dgm:t>
    </dgm:pt>
    <dgm:pt modelId="{E1536774-7E53-41F6-B09C-6661ECDAFDB2}" type="sibTrans" cxnId="{A91E7B42-FCBF-432B-9885-C51A0ADE050C}">
      <dgm:prSet/>
      <dgm:spPr/>
      <dgm:t>
        <a:bodyPr/>
        <a:lstStyle/>
        <a:p>
          <a:endParaRPr lang="en-US"/>
        </a:p>
      </dgm:t>
    </dgm:pt>
    <dgm:pt modelId="{BC868AF9-2CDD-40B1-AA89-3440F0820E95}">
      <dgm:prSet phldrT="[Text]"/>
      <dgm:spPr/>
      <dgm:t>
        <a:bodyPr/>
        <a:lstStyle/>
        <a:p>
          <a:r>
            <a:rPr lang="en-US">
              <a:latin typeface="Cambria Math" panose="02040503050406030204" pitchFamily="18" charset="0"/>
              <a:ea typeface="Cambria Math" panose="02040503050406030204" pitchFamily="18" charset="0"/>
            </a:rPr>
            <a:t>Construction Cost</a:t>
          </a:r>
        </a:p>
      </dgm:t>
    </dgm:pt>
    <dgm:pt modelId="{18E93F30-1DD8-464B-B520-B34A5198C02F}" type="parTrans" cxnId="{8BE3D8F8-CAF8-4D97-98A5-DA1078FB0E34}">
      <dgm:prSet/>
      <dgm:spPr/>
      <dgm:t>
        <a:bodyPr/>
        <a:lstStyle/>
        <a:p>
          <a:endParaRPr lang="en-US"/>
        </a:p>
      </dgm:t>
    </dgm:pt>
    <dgm:pt modelId="{0992373B-E4BD-4C50-B263-01213EF5CB11}" type="sibTrans" cxnId="{8BE3D8F8-CAF8-4D97-98A5-DA1078FB0E34}">
      <dgm:prSet/>
      <dgm:spPr/>
      <dgm:t>
        <a:bodyPr/>
        <a:lstStyle/>
        <a:p>
          <a:endParaRPr lang="en-US"/>
        </a:p>
      </dgm:t>
    </dgm:pt>
    <dgm:pt modelId="{CE1B0996-F080-4A19-A51C-58079C01CE03}" type="pres">
      <dgm:prSet presAssocID="{9C96D40C-2F95-4100-9E04-1EA7D42C55EC}" presName="linearFlow" presStyleCnt="0">
        <dgm:presLayoutVars>
          <dgm:dir/>
          <dgm:resizeHandles val="exact"/>
        </dgm:presLayoutVars>
      </dgm:prSet>
      <dgm:spPr/>
    </dgm:pt>
    <dgm:pt modelId="{B4241C33-9448-45D2-A677-A55CBF1230CD}" type="pres">
      <dgm:prSet presAssocID="{D6DCE0DE-1C16-4603-A2B6-22A09ED3E5A1}" presName="composite" presStyleCnt="0"/>
      <dgm:spPr/>
    </dgm:pt>
    <dgm:pt modelId="{C32CB0CF-9957-4C33-B9D4-01F5107A50D2}" type="pres">
      <dgm:prSet presAssocID="{D6DCE0DE-1C16-4603-A2B6-22A09ED3E5A1}" presName="imgShp" presStyleLbl="fgImgPlace1" presStyleIdx="0" presStyleCnt="2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bg1"/>
        </a:solidFill>
      </dgm:spPr>
    </dgm:pt>
    <dgm:pt modelId="{532AEE93-903A-4011-A6EC-909186401F9B}" type="pres">
      <dgm:prSet presAssocID="{D6DCE0DE-1C16-4603-A2B6-22A09ED3E5A1}" presName="txShp" presStyleLbl="node1" presStyleIdx="0" presStyleCnt="2" custLinFactNeighborY="-9029">
        <dgm:presLayoutVars>
          <dgm:bulletEnabled val="1"/>
        </dgm:presLayoutVars>
      </dgm:prSet>
      <dgm:spPr/>
    </dgm:pt>
    <dgm:pt modelId="{50B86758-99F5-43B4-B1FA-877B1E1CDB33}" type="pres">
      <dgm:prSet presAssocID="{E1536774-7E53-41F6-B09C-6661ECDAFDB2}" presName="spacing" presStyleCnt="0"/>
      <dgm:spPr/>
    </dgm:pt>
    <dgm:pt modelId="{C5F240FD-707C-41D0-87D8-EC989F5E41B1}" type="pres">
      <dgm:prSet presAssocID="{BC868AF9-2CDD-40B1-AA89-3440F0820E95}" presName="composite" presStyleCnt="0"/>
      <dgm:spPr/>
    </dgm:pt>
    <dgm:pt modelId="{F6D5B79D-6C2B-4E31-857C-AD0C88042FBC}" type="pres">
      <dgm:prSet presAssocID="{BC868AF9-2CDD-40B1-AA89-3440F0820E95}" presName="imgShp" presStyleLbl="fgImgPlace1" presStyleIdx="1" presStyleCnt="2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bg1"/>
        </a:solidFill>
      </dgm:spPr>
    </dgm:pt>
    <dgm:pt modelId="{69FF6C44-5144-433C-9818-49802BDC0508}" type="pres">
      <dgm:prSet presAssocID="{BC868AF9-2CDD-40B1-AA89-3440F0820E95}" presName="txShp" presStyleLbl="node1" presStyleIdx="1" presStyleCnt="2">
        <dgm:presLayoutVars>
          <dgm:bulletEnabled val="1"/>
        </dgm:presLayoutVars>
      </dgm:prSet>
      <dgm:spPr/>
    </dgm:pt>
  </dgm:ptLst>
  <dgm:cxnLst>
    <dgm:cxn modelId="{2B3BFB1D-EE5A-42C4-883E-EFDDF32DC697}" type="presOf" srcId="{D6DCE0DE-1C16-4603-A2B6-22A09ED3E5A1}" destId="{532AEE93-903A-4011-A6EC-909186401F9B}" srcOrd="0" destOrd="0" presId="urn:microsoft.com/office/officeart/2005/8/layout/vList3"/>
    <dgm:cxn modelId="{A91E7B42-FCBF-432B-9885-C51A0ADE050C}" srcId="{9C96D40C-2F95-4100-9E04-1EA7D42C55EC}" destId="{D6DCE0DE-1C16-4603-A2B6-22A09ED3E5A1}" srcOrd="0" destOrd="0" parTransId="{774CA2A4-7B08-41AB-AF64-3CCE59D6C104}" sibTransId="{E1536774-7E53-41F6-B09C-6661ECDAFDB2}"/>
    <dgm:cxn modelId="{FD12D759-418D-4A83-B386-36C04FB24667}" type="presOf" srcId="{BC868AF9-2CDD-40B1-AA89-3440F0820E95}" destId="{69FF6C44-5144-433C-9818-49802BDC0508}" srcOrd="0" destOrd="0" presId="urn:microsoft.com/office/officeart/2005/8/layout/vList3"/>
    <dgm:cxn modelId="{D7B87AA3-A23C-4542-8F7D-B8D2CA1D921E}" type="presOf" srcId="{9C96D40C-2F95-4100-9E04-1EA7D42C55EC}" destId="{CE1B0996-F080-4A19-A51C-58079C01CE03}" srcOrd="0" destOrd="0" presId="urn:microsoft.com/office/officeart/2005/8/layout/vList3"/>
    <dgm:cxn modelId="{8BE3D8F8-CAF8-4D97-98A5-DA1078FB0E34}" srcId="{9C96D40C-2F95-4100-9E04-1EA7D42C55EC}" destId="{BC868AF9-2CDD-40B1-AA89-3440F0820E95}" srcOrd="1" destOrd="0" parTransId="{18E93F30-1DD8-464B-B520-B34A5198C02F}" sibTransId="{0992373B-E4BD-4C50-B263-01213EF5CB11}"/>
    <dgm:cxn modelId="{8CA73DA4-6F26-427D-A5DB-AE9960A08A69}" type="presParOf" srcId="{CE1B0996-F080-4A19-A51C-58079C01CE03}" destId="{B4241C33-9448-45D2-A677-A55CBF1230CD}" srcOrd="0" destOrd="0" presId="urn:microsoft.com/office/officeart/2005/8/layout/vList3"/>
    <dgm:cxn modelId="{039B822B-C6E8-49AF-BD9B-8CA43F85C738}" type="presParOf" srcId="{B4241C33-9448-45D2-A677-A55CBF1230CD}" destId="{C32CB0CF-9957-4C33-B9D4-01F5107A50D2}" srcOrd="0" destOrd="0" presId="urn:microsoft.com/office/officeart/2005/8/layout/vList3"/>
    <dgm:cxn modelId="{121965DC-0B9C-49B4-8C06-49FD819C181F}" type="presParOf" srcId="{B4241C33-9448-45D2-A677-A55CBF1230CD}" destId="{532AEE93-903A-4011-A6EC-909186401F9B}" srcOrd="1" destOrd="0" presId="urn:microsoft.com/office/officeart/2005/8/layout/vList3"/>
    <dgm:cxn modelId="{DF153FA2-3CB2-47F6-B1DA-83E3741D42B5}" type="presParOf" srcId="{CE1B0996-F080-4A19-A51C-58079C01CE03}" destId="{50B86758-99F5-43B4-B1FA-877B1E1CDB33}" srcOrd="1" destOrd="0" presId="urn:microsoft.com/office/officeart/2005/8/layout/vList3"/>
    <dgm:cxn modelId="{BD6A0F77-A7CE-42BD-9C38-71CA7A689EB3}" type="presParOf" srcId="{CE1B0996-F080-4A19-A51C-58079C01CE03}" destId="{C5F240FD-707C-41D0-87D8-EC989F5E41B1}" srcOrd="2" destOrd="0" presId="urn:microsoft.com/office/officeart/2005/8/layout/vList3"/>
    <dgm:cxn modelId="{D43E2C74-8A13-4672-88A0-C47CBE3B48CB}" type="presParOf" srcId="{C5F240FD-707C-41D0-87D8-EC989F5E41B1}" destId="{F6D5B79D-6C2B-4E31-857C-AD0C88042FBC}" srcOrd="0" destOrd="0" presId="urn:microsoft.com/office/officeart/2005/8/layout/vList3"/>
    <dgm:cxn modelId="{E9F91F05-F409-456C-8A43-ABA1526CEC6F}" type="presParOf" srcId="{C5F240FD-707C-41D0-87D8-EC989F5E41B1}" destId="{69FF6C44-5144-433C-9818-49802BDC050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AEE93-903A-4011-A6EC-909186401F9B}">
      <dsp:nvSpPr>
        <dsp:cNvPr id="0" name=""/>
        <dsp:cNvSpPr/>
      </dsp:nvSpPr>
      <dsp:spPr>
        <a:xfrm rot="10800000">
          <a:off x="722841" y="109"/>
          <a:ext cx="2474727" cy="39803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521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mbria Math" panose="02040503050406030204" pitchFamily="18" charset="0"/>
              <a:ea typeface="Cambria Math" panose="02040503050406030204" pitchFamily="18" charset="0"/>
            </a:rPr>
            <a:t>Mobility</a:t>
          </a:r>
        </a:p>
      </dsp:txBody>
      <dsp:txXfrm rot="10800000">
        <a:off x="822349" y="109"/>
        <a:ext cx="2375219" cy="398031"/>
      </dsp:txXfrm>
    </dsp:sp>
    <dsp:sp modelId="{C32CB0CF-9957-4C33-B9D4-01F5107A50D2}">
      <dsp:nvSpPr>
        <dsp:cNvPr id="0" name=""/>
        <dsp:cNvSpPr/>
      </dsp:nvSpPr>
      <dsp:spPr>
        <a:xfrm>
          <a:off x="523825" y="109"/>
          <a:ext cx="398031" cy="398031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69FF6C44-5144-433C-9818-49802BDC0508}">
      <dsp:nvSpPr>
        <dsp:cNvPr id="0" name=""/>
        <dsp:cNvSpPr/>
      </dsp:nvSpPr>
      <dsp:spPr>
        <a:xfrm rot="10800000">
          <a:off x="722841" y="497648"/>
          <a:ext cx="2474727" cy="39803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521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mbria Math" panose="02040503050406030204" pitchFamily="18" charset="0"/>
              <a:ea typeface="Cambria Math" panose="02040503050406030204" pitchFamily="18" charset="0"/>
            </a:rPr>
            <a:t>Connectivity</a:t>
          </a:r>
        </a:p>
      </dsp:txBody>
      <dsp:txXfrm rot="10800000">
        <a:off x="822349" y="497648"/>
        <a:ext cx="2375219" cy="398031"/>
      </dsp:txXfrm>
    </dsp:sp>
    <dsp:sp modelId="{F6D5B79D-6C2B-4E31-857C-AD0C88042FBC}">
      <dsp:nvSpPr>
        <dsp:cNvPr id="0" name=""/>
        <dsp:cNvSpPr/>
      </dsp:nvSpPr>
      <dsp:spPr>
        <a:xfrm>
          <a:off x="523825" y="497648"/>
          <a:ext cx="398031" cy="398031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AEE93-903A-4011-A6EC-909186401F9B}">
      <dsp:nvSpPr>
        <dsp:cNvPr id="0" name=""/>
        <dsp:cNvSpPr/>
      </dsp:nvSpPr>
      <dsp:spPr>
        <a:xfrm rot="10800000">
          <a:off x="725313" y="0"/>
          <a:ext cx="2470014" cy="41266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976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mbria Math" panose="02040503050406030204" pitchFamily="18" charset="0"/>
              <a:ea typeface="Cambria Math" panose="02040503050406030204" pitchFamily="18" charset="0"/>
            </a:rPr>
            <a:t>Sustainability</a:t>
          </a:r>
        </a:p>
      </dsp:txBody>
      <dsp:txXfrm rot="10800000">
        <a:off x="828480" y="0"/>
        <a:ext cx="2366847" cy="412669"/>
      </dsp:txXfrm>
    </dsp:sp>
    <dsp:sp modelId="{C32CB0CF-9957-4C33-B9D4-01F5107A50D2}">
      <dsp:nvSpPr>
        <dsp:cNvPr id="0" name=""/>
        <dsp:cNvSpPr/>
      </dsp:nvSpPr>
      <dsp:spPr>
        <a:xfrm>
          <a:off x="518979" y="0"/>
          <a:ext cx="412669" cy="412669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AEE93-903A-4011-A6EC-909186401F9B}">
      <dsp:nvSpPr>
        <dsp:cNvPr id="0" name=""/>
        <dsp:cNvSpPr/>
      </dsp:nvSpPr>
      <dsp:spPr>
        <a:xfrm rot="10800000">
          <a:off x="715387" y="0"/>
          <a:ext cx="2470014" cy="37296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466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mbria Math" panose="02040503050406030204" pitchFamily="18" charset="0"/>
              <a:ea typeface="Cambria Math" panose="02040503050406030204" pitchFamily="18" charset="0"/>
            </a:rPr>
            <a:t>Economic Development</a:t>
          </a:r>
        </a:p>
      </dsp:txBody>
      <dsp:txXfrm rot="10800000">
        <a:off x="808627" y="0"/>
        <a:ext cx="2376774" cy="372962"/>
      </dsp:txXfrm>
    </dsp:sp>
    <dsp:sp modelId="{C32CB0CF-9957-4C33-B9D4-01F5107A50D2}">
      <dsp:nvSpPr>
        <dsp:cNvPr id="0" name=""/>
        <dsp:cNvSpPr/>
      </dsp:nvSpPr>
      <dsp:spPr>
        <a:xfrm>
          <a:off x="528905" y="102"/>
          <a:ext cx="372962" cy="372962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69FF6C44-5144-433C-9818-49802BDC0508}">
      <dsp:nvSpPr>
        <dsp:cNvPr id="0" name=""/>
        <dsp:cNvSpPr/>
      </dsp:nvSpPr>
      <dsp:spPr>
        <a:xfrm rot="10800000">
          <a:off x="715387" y="466305"/>
          <a:ext cx="2470014" cy="37296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466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mbria Math" panose="02040503050406030204" pitchFamily="18" charset="0"/>
              <a:ea typeface="Cambria Math" panose="02040503050406030204" pitchFamily="18" charset="0"/>
            </a:rPr>
            <a:t>Construction Cost</a:t>
          </a:r>
        </a:p>
      </dsp:txBody>
      <dsp:txXfrm rot="10800000">
        <a:off x="808627" y="466305"/>
        <a:ext cx="2376774" cy="372962"/>
      </dsp:txXfrm>
    </dsp:sp>
    <dsp:sp modelId="{F6D5B79D-6C2B-4E31-857C-AD0C88042FBC}">
      <dsp:nvSpPr>
        <dsp:cNvPr id="0" name=""/>
        <dsp:cNvSpPr/>
      </dsp:nvSpPr>
      <dsp:spPr>
        <a:xfrm>
          <a:off x="528905" y="466305"/>
          <a:ext cx="372962" cy="372962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34787" cy="351276"/>
          </a:xfrm>
          <a:prstGeom prst="rect">
            <a:avLst/>
          </a:prstGeom>
        </p:spPr>
        <p:txBody>
          <a:bodyPr vert="horz" lIns="91915" tIns="45958" rIns="91915" bIns="4595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2207" y="1"/>
            <a:ext cx="4034787" cy="351276"/>
          </a:xfrm>
          <a:prstGeom prst="rect">
            <a:avLst/>
          </a:prstGeom>
        </p:spPr>
        <p:txBody>
          <a:bodyPr vert="horz" lIns="91915" tIns="45958" rIns="91915" bIns="45958" rtlCol="0"/>
          <a:lstStyle>
            <a:lvl1pPr algn="r">
              <a:defRPr sz="1200"/>
            </a:lvl1pPr>
          </a:lstStyle>
          <a:p>
            <a:fld id="{FF8E6447-1AF7-45FC-B6F3-B45DEEC38ECA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70618"/>
            <a:ext cx="4034787" cy="351276"/>
          </a:xfrm>
          <a:prstGeom prst="rect">
            <a:avLst/>
          </a:prstGeom>
        </p:spPr>
        <p:txBody>
          <a:bodyPr vert="horz" lIns="91915" tIns="45958" rIns="91915" bIns="4595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2207" y="6670618"/>
            <a:ext cx="4034787" cy="351276"/>
          </a:xfrm>
          <a:prstGeom prst="rect">
            <a:avLst/>
          </a:prstGeom>
        </p:spPr>
        <p:txBody>
          <a:bodyPr vert="horz" lIns="91915" tIns="45958" rIns="91915" bIns="45958" rtlCol="0" anchor="b"/>
          <a:lstStyle>
            <a:lvl1pPr algn="r">
              <a:defRPr sz="1200"/>
            </a:lvl1pPr>
          </a:lstStyle>
          <a:p>
            <a:fld id="{B9B2EB33-711F-41CA-8F73-C56B715F8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56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33943" cy="351155"/>
          </a:xfrm>
          <a:prstGeom prst="rect">
            <a:avLst/>
          </a:prstGeom>
        </p:spPr>
        <p:txBody>
          <a:bodyPr vert="horz" lIns="93662" tIns="46831" rIns="93662" bIns="4683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4" y="0"/>
            <a:ext cx="4033943" cy="351155"/>
          </a:xfrm>
          <a:prstGeom prst="rect">
            <a:avLst/>
          </a:prstGeom>
        </p:spPr>
        <p:txBody>
          <a:bodyPr vert="horz" lIns="93662" tIns="46831" rIns="93662" bIns="46831" rtlCol="0"/>
          <a:lstStyle>
            <a:lvl1pPr algn="r">
              <a:defRPr sz="1200"/>
            </a:lvl1pPr>
          </a:lstStyle>
          <a:p>
            <a:fld id="{7A790463-911A-4750-AD2E-671879DD54F4}" type="datetimeFigureOut">
              <a:rPr lang="en-US" smtClean="0"/>
              <a:pPr/>
              <a:t>8/12/2021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527050"/>
            <a:ext cx="4683125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62" tIns="46831" rIns="93662" bIns="468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1" y="3335973"/>
            <a:ext cx="7447280" cy="3160395"/>
          </a:xfrm>
          <a:prstGeom prst="rect">
            <a:avLst/>
          </a:prstGeom>
        </p:spPr>
        <p:txBody>
          <a:bodyPr vert="horz" lIns="93662" tIns="46831" rIns="93662" bIns="468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70727"/>
            <a:ext cx="4033943" cy="351155"/>
          </a:xfrm>
          <a:prstGeom prst="rect">
            <a:avLst/>
          </a:prstGeom>
        </p:spPr>
        <p:txBody>
          <a:bodyPr vert="horz" lIns="93662" tIns="46831" rIns="93662" bIns="4683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4" y="6670727"/>
            <a:ext cx="4033943" cy="351155"/>
          </a:xfrm>
          <a:prstGeom prst="rect">
            <a:avLst/>
          </a:prstGeom>
        </p:spPr>
        <p:txBody>
          <a:bodyPr vert="horz" lIns="93662" tIns="46831" rIns="93662" bIns="46831" rtlCol="0" anchor="b"/>
          <a:lstStyle>
            <a:lvl1pPr algn="r">
              <a:defRPr sz="1200"/>
            </a:lvl1pPr>
          </a:lstStyle>
          <a:p>
            <a:fld id="{09541898-D043-4569-A9A6-59B778BECE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4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2.jpg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2.jpg"/><Relationship Id="rId2" Type="http://schemas.openxmlformats.org/officeDocument/2006/relationships/tags" Target="../tags/tag1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tags" Target="../tags/tag17.xml"/><Relationship Id="rId7" Type="http://schemas.openxmlformats.org/officeDocument/2006/relationships/image" Target="../media/image5.png"/><Relationship Id="rId2" Type="http://schemas.openxmlformats.org/officeDocument/2006/relationships/tags" Target="../tags/tag1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54"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1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512064" y="2782641"/>
            <a:ext cx="4114800" cy="1057275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5588"/>
                </a:solidFill>
                <a:effectLst/>
                <a:uLnTx/>
                <a:uFill>
                  <a:solidFill>
                    <a:schemeClr val="accent2"/>
                  </a:solidFill>
                </a:uFill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512064" y="3955235"/>
            <a:ext cx="4114800" cy="43312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>
              <a:buNone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B1937B-3095-314F-B2F3-A1A62EC6D9F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15184"/>
            <a:ext cx="9144000" cy="4387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805"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1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037019D0-A5ED-FD4B-AEE1-74EB27150FF0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512064" y="2782641"/>
            <a:ext cx="4114800" cy="1057275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5588"/>
                </a:solidFill>
                <a:effectLst/>
                <a:uLnTx/>
                <a:uFill>
                  <a:solidFill>
                    <a:schemeClr val="accent2"/>
                  </a:solidFill>
                </a:uFill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DAB146-7CA5-3045-9FD9-49A2E4FAFDC1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512064" y="3955235"/>
            <a:ext cx="4114800" cy="43312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>
              <a:buNone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3F1BDFE-A84E-0B49-98CA-0031467166C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15184"/>
            <a:ext cx="9144000" cy="4387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54B812-2722-0744-9345-3F01F6ADAB30}"/>
              </a:ext>
            </a:extLst>
          </p:cNvPr>
          <p:cNvSpPr/>
          <p:nvPr userDrawn="1"/>
        </p:nvSpPr>
        <p:spPr>
          <a:xfrm>
            <a:off x="0" y="-5317"/>
            <a:ext cx="9144000" cy="630821"/>
          </a:xfrm>
          <a:prstGeom prst="rect">
            <a:avLst/>
          </a:prstGeom>
          <a:solidFill>
            <a:srgbClr val="D0D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537349-7310-B044-851F-0CE3F0D0F0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 contrast="-100000"/>
            <a:alphaModFix amt="77000"/>
          </a:blip>
          <a:stretch>
            <a:fillRect/>
          </a:stretch>
        </p:blipFill>
        <p:spPr>
          <a:xfrm>
            <a:off x="8408890" y="98066"/>
            <a:ext cx="567770" cy="40276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353F87-7CAC-4625-868B-12D844C0F014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870950" y="4864608"/>
            <a:ext cx="211057" cy="1406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indent="0" algn="r" defTabSz="914400" rtl="0" eaLnBrk="1" latinLnBrk="0" hangingPunct="1">
              <a:buNone/>
              <a:def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Arial" pitchFamily="34" charset="0"/>
              </a:defRPr>
            </a:lvl2pPr>
          </a:lstStyle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4A7728-080A-084F-9574-95AC715091D2}"/>
              </a:ext>
            </a:extLst>
          </p:cNvPr>
          <p:cNvSpPr/>
          <p:nvPr userDrawn="1"/>
        </p:nvSpPr>
        <p:spPr>
          <a:xfrm>
            <a:off x="0" y="-5317"/>
            <a:ext cx="9144000" cy="630821"/>
          </a:xfrm>
          <a:prstGeom prst="rect">
            <a:avLst/>
          </a:prstGeom>
          <a:solidFill>
            <a:srgbClr val="D0D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20133-B656-3B44-AD89-AC6A20B509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 contrast="-100000"/>
            <a:alphaModFix amt="77000"/>
          </a:blip>
          <a:stretch>
            <a:fillRect/>
          </a:stretch>
        </p:blipFill>
        <p:spPr>
          <a:xfrm>
            <a:off x="8408890" y="98066"/>
            <a:ext cx="567770" cy="40276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83DFAF4-861C-4CCC-8BCC-3DAE6525BC19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870950" y="4864608"/>
            <a:ext cx="211057" cy="1406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indent="0" algn="r" defTabSz="914400" rtl="0" eaLnBrk="1" latinLnBrk="0" hangingPunct="1">
              <a:buNone/>
              <a:def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Arial" pitchFamily="34" charset="0"/>
              </a:defRPr>
            </a:lvl2pPr>
          </a:lstStyle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3BC544-BD04-4A45-B856-C2B06265A25F}"/>
              </a:ext>
            </a:extLst>
          </p:cNvPr>
          <p:cNvSpPr/>
          <p:nvPr userDrawn="1"/>
        </p:nvSpPr>
        <p:spPr>
          <a:xfrm>
            <a:off x="0" y="0"/>
            <a:ext cx="9144000" cy="630821"/>
          </a:xfrm>
          <a:prstGeom prst="rect">
            <a:avLst/>
          </a:prstGeom>
          <a:solidFill>
            <a:srgbClr val="D0D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684D38-A2A2-C643-AAE3-F3D5B6A1F9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 contrast="-100000"/>
            <a:alphaModFix amt="77000"/>
          </a:blip>
          <a:stretch>
            <a:fillRect/>
          </a:stretch>
        </p:blipFill>
        <p:spPr>
          <a:xfrm>
            <a:off x="8408890" y="98066"/>
            <a:ext cx="567770" cy="40276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0054A0D-968E-4AE6-8428-F4E29C63BF63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870950" y="4864608"/>
            <a:ext cx="211057" cy="1406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indent="0" algn="r" defTabSz="914400" rtl="0" eaLnBrk="1" latinLnBrk="0" hangingPunct="1">
              <a:buNone/>
              <a:def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Arial" pitchFamily="34" charset="0"/>
              </a:defRPr>
            </a:lvl2pPr>
          </a:lstStyle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Z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42" name="think-cell Slide" r:id="rId5" imgW="0" imgH="0" progId="">
                  <p:embed/>
                </p:oleObj>
              </mc:Choice>
              <mc:Fallback>
                <p:oleObj name="think-cell Slide" r:id="rId5" imgW="0" imgH="0" progId="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1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 userDrawn="1"/>
        </p:nvCxnSpPr>
        <p:spPr>
          <a:xfrm>
            <a:off x="512064" y="3160833"/>
            <a:ext cx="413398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9"/>
          <a:stretch/>
        </p:blipFill>
        <p:spPr>
          <a:xfrm>
            <a:off x="4981415" y="531805"/>
            <a:ext cx="4087522" cy="3855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2161744"/>
            <a:ext cx="2314257" cy="78138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514B2B9B-2570-264C-BAED-5407D10DB918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512064" y="3955235"/>
            <a:ext cx="4114800" cy="43312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>
              <a:buNone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6A43225-99DB-9A40-902B-EE9A13FF864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15184"/>
            <a:ext cx="9144000" cy="4387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4AE025-9B04-274C-8DF9-1E9000B6E18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4" y="4754974"/>
            <a:ext cx="2820447" cy="3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8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C3D2E47-2E1E-CE49-BEE2-8415387622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15184"/>
            <a:ext cx="9144000" cy="438727"/>
          </a:xfrm>
          <a:prstGeom prst="rect">
            <a:avLst/>
          </a:prstGeom>
        </p:spPr>
      </p:pic>
      <p:graphicFrame>
        <p:nvGraphicFramePr>
          <p:cNvPr id="10" name="Object 9" hidden="1"/>
          <p:cNvGraphicFramePr>
            <a:graphicFrameLocks/>
          </p:cNvGraphicFramePr>
          <p:nvPr>
            <p:custDataLst>
              <p:tags r:id="rId9"/>
            </p:custDataLst>
          </p:nvPr>
        </p:nvGraphicFramePr>
        <p:xfrm>
          <a:off x="0" y="0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9" name="think-cell Slide" r:id="rId15" imgW="0" imgH="0" progId="">
                  <p:embed/>
                </p:oleObj>
              </mc:Choice>
              <mc:Fallback>
                <p:oleObj name="think-cell Slide" r:id="rId15" imgW="0" imgH="0" progId="">
                  <p:embed/>
                  <p:pic>
                    <p:nvPicPr>
                      <p:cNvPr id="0" name="Rectangle 1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1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 bwMode="gray">
          <a:xfrm>
            <a:off x="253678" y="108926"/>
            <a:ext cx="8353424" cy="40233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253678" y="792314"/>
            <a:ext cx="8477250" cy="3886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6032" y="4715184"/>
            <a:ext cx="4267200" cy="43872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ranklin Gothic Book" pitchFamily="34" charset="0"/>
              </a:rPr>
              <a:t> TxDOT I-345 Feasibility Study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BBF4F3-27CF-584C-B354-C1AF0B34B8BD}"/>
              </a:ext>
            </a:extLst>
          </p:cNvPr>
          <p:cNvSpPr txBox="1"/>
          <p:nvPr/>
        </p:nvSpPr>
        <p:spPr>
          <a:xfrm>
            <a:off x="6995880" y="4715184"/>
            <a:ext cx="1634889" cy="42831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Franklin Gothic Book" pitchFamily="34" charset="0"/>
              </a:rPr>
              <a:t>August 13, 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99C431-47F6-405E-97C2-1186AEFCA3FF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8886826" y="4846320"/>
            <a:ext cx="257175" cy="177300"/>
          </a:xfrm>
          <a:prstGeom prst="rect">
            <a:avLst/>
          </a:prstGeom>
          <a:solidFill>
            <a:srgbClr val="0B1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304E6EC-303A-45B3-B74C-309CD87916DD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0950" y="4864608"/>
            <a:ext cx="211057" cy="1406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indent="0" algn="r" defTabSz="914400" rtl="0" eaLnBrk="1" latinLnBrk="0" hangingPunct="1">
              <a:buNone/>
              <a:def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Arial" pitchFamily="34" charset="0"/>
              </a:defRPr>
            </a:lvl2pPr>
          </a:lstStyle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4" r:id="rId4"/>
    <p:sldLayoutId id="2147483655" r:id="rId5"/>
    <p:sldLayoutId id="2147483661" r:id="rId6"/>
  </p:sldLayoutIdLst>
  <p:hf hdr="0" dt="0"/>
  <p:txStyles>
    <p:titleStyle>
      <a:lvl1pPr marL="0" algn="l" defTabSz="914400" rtl="0" eaLnBrk="1" latinLnBrk="0" hangingPunct="1">
        <a:lnSpc>
          <a:spcPct val="100000"/>
        </a:lnSpc>
        <a:spcBef>
          <a:spcPct val="0"/>
        </a:spcBef>
        <a:buNone/>
        <a:defRPr lang="en-US" sz="2000" b="0" kern="1200" dirty="0" smtClean="0">
          <a:solidFill>
            <a:srgbClr val="205588"/>
          </a:solidFill>
          <a:effectLst/>
          <a:latin typeface="Franklin Gothic Demi" pitchFamily="34" charset="0"/>
          <a:ea typeface="+mn-ea"/>
          <a:cs typeface="Arial" pitchFamily="34" charset="0"/>
        </a:defRPr>
      </a:lvl1pPr>
    </p:titleStyle>
    <p:bodyStyle>
      <a:lvl1pPr marL="230188" indent="-230188" algn="l" defTabSz="914400" rtl="0" eaLnBrk="1" latinLnBrk="0" hangingPunct="1">
        <a:spcBef>
          <a:spcPts val="0"/>
        </a:spcBef>
        <a:spcAft>
          <a:spcPts val="600"/>
        </a:spcAft>
        <a:buClr>
          <a:srgbClr val="205588"/>
        </a:buClr>
        <a:buFont typeface="Wingdings" pitchFamily="2" charset="2"/>
        <a:buChar char="§"/>
        <a:defRPr sz="20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1pPr>
      <a:lvl2pPr marL="514350" indent="-230188" algn="l" defTabSz="914400" rtl="0" eaLnBrk="1" latinLnBrk="0" hangingPunct="1">
        <a:spcBef>
          <a:spcPts val="0"/>
        </a:spcBef>
        <a:spcAft>
          <a:spcPts val="600"/>
        </a:spcAft>
        <a:buClr>
          <a:srgbClr val="205588"/>
        </a:buClr>
        <a:buFont typeface="Franklin Gothic Book" panose="020B0503020102020204" pitchFamily="34" charset="0"/>
        <a:buChar char="–"/>
        <a:defRPr sz="20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2pPr>
      <a:lvl3pPr marL="742950" indent="-171450" algn="l" defTabSz="914400" rtl="0" eaLnBrk="1" latinLnBrk="0" hangingPunct="1">
        <a:spcBef>
          <a:spcPts val="0"/>
        </a:spcBef>
        <a:spcAft>
          <a:spcPts val="600"/>
        </a:spcAft>
        <a:buClr>
          <a:srgbClr val="205588"/>
        </a:buClr>
        <a:buFont typeface="Arial" pitchFamily="34" charset="0"/>
        <a:buChar char="•"/>
        <a:defRPr sz="20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3pPr>
      <a:lvl4pPr marL="971550" indent="-228600" algn="l" defTabSz="914400" rtl="0" eaLnBrk="1" latinLnBrk="0" hangingPunct="1">
        <a:spcBef>
          <a:spcPts val="0"/>
        </a:spcBef>
        <a:spcAft>
          <a:spcPts val="600"/>
        </a:spcAft>
        <a:buClr>
          <a:srgbClr val="205588"/>
        </a:buClr>
        <a:buFont typeface="Franklin Gothic Book" panose="020B0503020102020204" pitchFamily="34" charset="0"/>
        <a:buChar char="–"/>
        <a:defRPr sz="20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4pPr>
      <a:lvl5pPr marL="1143000" indent="-171450" algn="l" defTabSz="914400" rtl="0" eaLnBrk="1" latinLnBrk="0" hangingPunct="1">
        <a:spcBef>
          <a:spcPts val="0"/>
        </a:spcBef>
        <a:spcAft>
          <a:spcPts val="600"/>
        </a:spcAft>
        <a:buClr>
          <a:srgbClr val="205588"/>
        </a:buClr>
        <a:buFont typeface="Arial" pitchFamily="34" charset="0"/>
        <a:buChar char="»"/>
        <a:defRPr sz="20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345study@txdot.gov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77CE46-7581-4A2C-92B3-CA254B05A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"/>
            <a:ext cx="9143999" cy="4714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4380"/>
              </a:lnSpc>
            </a:pPr>
            <a:br>
              <a:rPr lang="en-US" dirty="0"/>
            </a:br>
            <a:r>
              <a:rPr lang="en-US" dirty="0"/>
              <a:t>I-345 Feasibility Study Update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/>
              <a:t>Ceason Clemens, P.E.</a:t>
            </a:r>
          </a:p>
          <a:p>
            <a:r>
              <a:rPr lang="en-US" dirty="0"/>
              <a:t>Dallas Deputy District Engineer</a:t>
            </a:r>
            <a:endParaRPr 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FFD7CA-5BE6-B34F-BA0A-941D23CFB43F}"/>
              </a:ext>
            </a:extLst>
          </p:cNvPr>
          <p:cNvSpPr txBox="1"/>
          <p:nvPr/>
        </p:nvSpPr>
        <p:spPr>
          <a:xfrm>
            <a:off x="7135580" y="4715184"/>
            <a:ext cx="1634889" cy="42831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Franklin Gothic Book" pitchFamily="34" charset="0"/>
              </a:rPr>
              <a:t>August 13, 2021</a:t>
            </a:r>
          </a:p>
        </p:txBody>
      </p:sp>
    </p:spTree>
    <p:extLst>
      <p:ext uri="{BB962C8B-B14F-4D97-AF65-F5344CB8AC3E}">
        <p14:creationId xmlns:p14="http://schemas.microsoft.com/office/powerpoint/2010/main" val="2831563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74DA9-C9EF-46F9-9277-73989698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Alternative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9B97A7-91C3-4CB7-90CC-128F9A83F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207" y="721279"/>
            <a:ext cx="6144846" cy="38862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7A480-554F-4218-A992-821AAD035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BBD0C1-0BC4-4379-8058-8DAC77AC724E}"/>
              </a:ext>
            </a:extLst>
          </p:cNvPr>
          <p:cNvSpPr txBox="1"/>
          <p:nvPr/>
        </p:nvSpPr>
        <p:spPr>
          <a:xfrm>
            <a:off x="6422065" y="721279"/>
            <a:ext cx="2554413" cy="400532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HYBRID ALTERNATIVE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Similar to US 75 &amp; proposed depressed alternative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Limited access from the </a:t>
            </a:r>
            <a:r>
              <a:rPr lang="en-US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mainlanes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to local streets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No frontage roads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Access to the area is from local streets, I-30 or Woodall Rodgers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Street grid &amp; bike/</a:t>
            </a:r>
            <a:r>
              <a:rPr lang="en-US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ped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is enhanced</a:t>
            </a:r>
          </a:p>
        </p:txBody>
      </p:sp>
    </p:spTree>
    <p:extLst>
      <p:ext uri="{BB962C8B-B14F-4D97-AF65-F5344CB8AC3E}">
        <p14:creationId xmlns:p14="http://schemas.microsoft.com/office/powerpoint/2010/main" val="1179640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7F0AC-01E7-4351-9EAE-960C09678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Demand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1268B-B3D9-4198-8B54-55425F8C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678" y="792313"/>
            <a:ext cx="3680369" cy="125622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How we analyze traffic data for each alternative and the process for refining alternatives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B8837-385C-4701-B601-B76198BE9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3B4A3-2517-4314-9143-AD8DB9DCD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286" y="792314"/>
            <a:ext cx="4273664" cy="392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08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33B4E-AD6E-45E6-8D17-C6971D090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Study Area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D62861-F04C-46E0-8890-FACC06189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678" y="712600"/>
            <a:ext cx="3735789" cy="39657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B67C2-CD79-446C-9077-B0C3B41C2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9C7159-5253-4C46-9D2E-4BB935F57140}"/>
              </a:ext>
            </a:extLst>
          </p:cNvPr>
          <p:cNvSpPr txBox="1"/>
          <p:nvPr/>
        </p:nvSpPr>
        <p:spPr>
          <a:xfrm>
            <a:off x="4267200" y="857693"/>
            <a:ext cx="4603750" cy="282630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TRAFFIC STUDY AREA</a:t>
            </a:r>
          </a:p>
          <a:p>
            <a:pPr algn="ctr"/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Green=Macro Traffic Model Limits; bounded by I-635, I-20 and Loop 12</a:t>
            </a:r>
          </a:p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Blue=Micro Traffic Model Limits; downtown area</a:t>
            </a:r>
          </a:p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*Allows TxDOT to determine origin &amp; destination information</a:t>
            </a:r>
          </a:p>
        </p:txBody>
      </p:sp>
    </p:spTree>
    <p:extLst>
      <p:ext uri="{BB962C8B-B14F-4D97-AF65-F5344CB8AC3E}">
        <p14:creationId xmlns:p14="http://schemas.microsoft.com/office/powerpoint/2010/main" val="2011765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36F43-AEBB-4847-A4DC-210884F9E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 &amp; Destination Traffic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58C897-FED9-4C66-9439-FFB4A1DF7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11" y="714191"/>
            <a:ext cx="3616525" cy="3886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83A5B-996D-4395-A9FD-33FBC2B3D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054FA4-FA40-4B8B-BA93-E4D40EA44ACA}"/>
              </a:ext>
            </a:extLst>
          </p:cNvPr>
          <p:cNvSpPr txBox="1"/>
          <p:nvPr/>
        </p:nvSpPr>
        <p:spPr>
          <a:xfrm>
            <a:off x="4004930" y="808074"/>
            <a:ext cx="4976037" cy="282630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Origin &amp; Destination Overview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O&amp;D is needed to understand travel patterns of I-345 users; where they’re coming from and going 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Data purchased from </a:t>
            </a:r>
            <a:r>
              <a:rPr lang="en-US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StreetLight</a:t>
            </a:r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Data collected within the green study area bounded by I-635, I-20 &amp; Loop 12 at points along </a:t>
            </a:r>
            <a:r>
              <a:rPr lang="en-US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mainlanes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, ramps and cross streets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Collected from fall 2017 to spring 2018; includes weekday and weekend data</a:t>
            </a:r>
          </a:p>
        </p:txBody>
      </p:sp>
    </p:spTree>
    <p:extLst>
      <p:ext uri="{BB962C8B-B14F-4D97-AF65-F5344CB8AC3E}">
        <p14:creationId xmlns:p14="http://schemas.microsoft.com/office/powerpoint/2010/main" val="3467519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36F43-AEBB-4847-A4DC-210884F9E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 &amp; Destination Traffic Data- Thru Traffic Northbound I-345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83A5B-996D-4395-A9FD-33FBC2B3D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965508-F607-4100-82BF-562773964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18" y="664036"/>
            <a:ext cx="7503070" cy="400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49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36F43-AEBB-4847-A4DC-210884F9E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39" y="115552"/>
            <a:ext cx="8353424" cy="402336"/>
          </a:xfrm>
        </p:spPr>
        <p:txBody>
          <a:bodyPr/>
          <a:lstStyle/>
          <a:p>
            <a:r>
              <a:rPr lang="en-US" dirty="0"/>
              <a:t>Origin &amp; Destination Traffic Data- Eastbound Woodall to Southbound I-345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83A5B-996D-4395-A9FD-33FBC2B3D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D56630-7ED6-4EF1-B743-70B39A87C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34" y="708992"/>
            <a:ext cx="7422452" cy="395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09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36F43-AEBB-4847-A4DC-210884F9E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39" y="115552"/>
            <a:ext cx="8353424" cy="402336"/>
          </a:xfrm>
        </p:spPr>
        <p:txBody>
          <a:bodyPr/>
          <a:lstStyle/>
          <a:p>
            <a:r>
              <a:rPr lang="en-US" dirty="0"/>
              <a:t>Origin &amp; Destination Traffic Data- Westbound I-30 to Northbound I-345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83A5B-996D-4395-A9FD-33FBC2B3D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56E72D-2CDE-47E0-AE37-D5BFDDF7A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43" y="666155"/>
            <a:ext cx="7427843" cy="398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73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9E2AC-71C4-4035-A5A0-A8FEBA938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the traffic go?  Depressed Alternative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805C4-9A0E-428D-B3DD-EAF3593B8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0B227A-9368-4DA6-97B3-756D21AF1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7264"/>
            <a:ext cx="9144000" cy="38250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5D9B0-671B-4760-A111-494696B2B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0" y="3951259"/>
            <a:ext cx="9099550" cy="7581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Key Takeaway:  Red shows an increase in traffic volumes.  Green shows a decrease in traffic volumes.  Due to the changes in access with the depressed alternative, traffic patterns will change traffic volumes on various roadways.</a:t>
            </a:r>
          </a:p>
        </p:txBody>
      </p:sp>
    </p:spTree>
    <p:extLst>
      <p:ext uri="{BB962C8B-B14F-4D97-AF65-F5344CB8AC3E}">
        <p14:creationId xmlns:p14="http://schemas.microsoft.com/office/powerpoint/2010/main" val="475547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BDE67-41B5-40E0-AD71-FB1C3200E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the traffic go?  Removal Alternative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426C6F-33B7-45AE-9D13-8040903D3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35001"/>
            <a:ext cx="9144000" cy="38925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3557B-D513-480F-B90C-B7FCA531CE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120496-84AA-4D53-9365-9F891E47833C}"/>
              </a:ext>
            </a:extLst>
          </p:cNvPr>
          <p:cNvSpPr txBox="1"/>
          <p:nvPr/>
        </p:nvSpPr>
        <p:spPr>
          <a:xfrm>
            <a:off x="0" y="4049094"/>
            <a:ext cx="9143999" cy="6469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Key Takeaway:  With the freeway connection removed, traffic patterns will change and traffic volumes on the local roads are anticipated to increase.</a:t>
            </a:r>
          </a:p>
        </p:txBody>
      </p:sp>
    </p:spTree>
    <p:extLst>
      <p:ext uri="{BB962C8B-B14F-4D97-AF65-F5344CB8AC3E}">
        <p14:creationId xmlns:p14="http://schemas.microsoft.com/office/powerpoint/2010/main" val="3013191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E07E6-6D94-4324-BA8D-CFD938AFC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the traffic go?  Elevated Alternative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84D919-C3E8-49EA-B972-0727C6B52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8105"/>
            <a:ext cx="9144000" cy="36908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B084B-0243-4D50-96D2-1997C06584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6EBA5-55A4-4B9E-BA09-77B534DE5EB3}"/>
              </a:ext>
            </a:extLst>
          </p:cNvPr>
          <p:cNvSpPr txBox="1"/>
          <p:nvPr/>
        </p:nvSpPr>
        <p:spPr>
          <a:xfrm>
            <a:off x="0" y="4140200"/>
            <a:ext cx="9144000" cy="6469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Key Takeaway:  Due to changes in access with the elevated alternative, traffic patterns will change traffic volumes on various roadways.</a:t>
            </a:r>
          </a:p>
        </p:txBody>
      </p:sp>
    </p:spTree>
    <p:extLst>
      <p:ext uri="{BB962C8B-B14F-4D97-AF65-F5344CB8AC3E}">
        <p14:creationId xmlns:p14="http://schemas.microsoft.com/office/powerpoint/2010/main" val="1554727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BB139-B1CB-43B1-B747-308329DA8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I-345 Overview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26CEB2-1624-4548-8138-3953D7810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503" y="607228"/>
            <a:ext cx="4024288" cy="401442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0691E-A173-42A1-8553-0DBDE5A4A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EC86CE-2E6E-4141-9C33-DD9A7FAE2A54}"/>
              </a:ext>
            </a:extLst>
          </p:cNvPr>
          <p:cNvSpPr txBox="1"/>
          <p:nvPr/>
        </p:nvSpPr>
        <p:spPr>
          <a:xfrm>
            <a:off x="4664149" y="1169581"/>
            <a:ext cx="4206801" cy="25538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I-345 Overview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Connects I-45 to the south and US 75 to the north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Approx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1.5 miles long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Mostly bridge 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180,000 vehicles per day</a:t>
            </a:r>
          </a:p>
        </p:txBody>
      </p:sp>
    </p:spTree>
    <p:extLst>
      <p:ext uri="{BB962C8B-B14F-4D97-AF65-F5344CB8AC3E}">
        <p14:creationId xmlns:p14="http://schemas.microsoft.com/office/powerpoint/2010/main" val="3945544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572BB-CF9D-4EC3-B82F-7B894442E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the traffic go?  Hybrid Alternative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EB4176-4F83-407B-A27B-950780531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25019"/>
            <a:ext cx="9144000" cy="366758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A38E2-822C-4005-AEE1-129947D09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20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F89926-679D-491A-B04A-8DD638AEFE2C}"/>
              </a:ext>
            </a:extLst>
          </p:cNvPr>
          <p:cNvSpPr txBox="1"/>
          <p:nvPr/>
        </p:nvSpPr>
        <p:spPr>
          <a:xfrm>
            <a:off x="0" y="4082865"/>
            <a:ext cx="9144000" cy="6469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Key Takeaway:  Due to changes in access with the hybrid alternative, traffic patterns will change traffic volumes on various roadways.</a:t>
            </a:r>
          </a:p>
        </p:txBody>
      </p:sp>
    </p:spTree>
    <p:extLst>
      <p:ext uri="{BB962C8B-B14F-4D97-AF65-F5344CB8AC3E}">
        <p14:creationId xmlns:p14="http://schemas.microsoft.com/office/powerpoint/2010/main" val="3470862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DBF1A-DAE9-4E85-9445-9058B47C0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2045 Regional Model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C8624-84A5-440D-AA05-3F4B27A03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77" y="639914"/>
            <a:ext cx="3873823" cy="3886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Key Traffic Takeaways</a:t>
            </a:r>
          </a:p>
          <a:p>
            <a:pPr lvl="1"/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The Depressed, Elevated and Hybrid alternatives add additional hours of congestion per weekday compared to the No Build due to changes in access to and from the freeway.</a:t>
            </a:r>
          </a:p>
          <a:p>
            <a:pPr marL="284162" lvl="1" indent="0">
              <a:buNone/>
            </a:pPr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The Removal alternative adds a significant amount of additional hours of congestion per weekday compared to the No Build due to the elimination of the freeway connection from I-30 to Woodall Rodgers Freeway.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F11A9-85AE-43EC-937D-841A971E1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6D290-7DF6-4509-BEA7-2984F10DC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094" y="639914"/>
            <a:ext cx="5044914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78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7BBEC-9FAB-4950-B09E-29ADE73B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78" y="108926"/>
            <a:ext cx="8353424" cy="402336"/>
          </a:xfrm>
        </p:spPr>
        <p:txBody>
          <a:bodyPr/>
          <a:lstStyle/>
          <a:p>
            <a:r>
              <a:rPr lang="en-US" dirty="0"/>
              <a:t>Alternatives Screening Process-Evaluation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4ACD8-1368-4B10-BB88-EC8D543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678" y="792314"/>
            <a:ext cx="8477250" cy="540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How is TxDOT evaluating the conceptual alternatives?</a:t>
            </a:r>
          </a:p>
          <a:p>
            <a:pPr marL="0" indent="0" algn="ctr">
              <a:buNone/>
            </a:pPr>
            <a:endParaRPr lang="en-US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5FBA0-704A-4DF1-A1B7-5C2DCC23D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22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BFDC90F-345C-4E08-9585-C84E833B2F81}"/>
              </a:ext>
            </a:extLst>
          </p:cNvPr>
          <p:cNvSpPr txBox="1">
            <a:spLocks/>
          </p:cNvSpPr>
          <p:nvPr/>
        </p:nvSpPr>
        <p:spPr>
          <a:xfrm>
            <a:off x="253678" y="1970956"/>
            <a:ext cx="8530413" cy="10258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rmAutofit fontScale="25000" lnSpcReduction="20000"/>
          </a:bodyPr>
          <a:lstStyle>
            <a:lvl1pPr marL="230188" indent="-230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Wingdings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230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429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97155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1430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7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Utilizing an </a:t>
            </a:r>
            <a:r>
              <a:rPr lang="en-US" sz="72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evaluation matrix </a:t>
            </a:r>
            <a:r>
              <a:rPr lang="en-US" sz="7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 objectively compare each alternative to the No Build alternative</a:t>
            </a:r>
          </a:p>
          <a:p>
            <a:pPr algn="ctr"/>
            <a:r>
              <a:rPr lang="en-US" sz="7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Evaluation criteria based off study goals, stakeholder feedback and public involvement</a:t>
            </a:r>
          </a:p>
          <a:p>
            <a:pPr marL="0" indent="0" algn="ctr">
              <a:buNone/>
            </a:pPr>
            <a:endParaRPr lang="en-US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715786D2-BA36-4498-B55E-50FFA89C7EFD}"/>
              </a:ext>
            </a:extLst>
          </p:cNvPr>
          <p:cNvSpPr/>
          <p:nvPr/>
        </p:nvSpPr>
        <p:spPr>
          <a:xfrm rot="1138670">
            <a:off x="8239617" y="1101760"/>
            <a:ext cx="734967" cy="1738391"/>
          </a:xfrm>
          <a:prstGeom prst="curvedLeftArrow">
            <a:avLst>
              <a:gd name="adj1" fmla="val 25000"/>
              <a:gd name="adj2" fmla="val 70158"/>
              <a:gd name="adj3" fmla="val 37884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8696A31-9D16-483B-A905-2B6316A9E2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8378098"/>
              </p:ext>
            </p:extLst>
          </p:nvPr>
        </p:nvGraphicFramePr>
        <p:xfrm>
          <a:off x="-299215" y="3705604"/>
          <a:ext cx="3721395" cy="895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DDAAEA-86F2-43AE-A30C-7ED1F1FA3F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8759281"/>
              </p:ext>
            </p:extLst>
          </p:nvPr>
        </p:nvGraphicFramePr>
        <p:xfrm>
          <a:off x="2856614" y="3918954"/>
          <a:ext cx="3714307" cy="412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1786C3A5-D31D-483E-BD52-358F05550F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9346821"/>
              </p:ext>
            </p:extLst>
          </p:nvPr>
        </p:nvGraphicFramePr>
        <p:xfrm>
          <a:off x="5904614" y="3705604"/>
          <a:ext cx="3714307" cy="839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E06DEF2-1F6B-4EA8-92C6-018DE7A66897}"/>
              </a:ext>
            </a:extLst>
          </p:cNvPr>
          <p:cNvSpPr txBox="1"/>
          <p:nvPr/>
        </p:nvSpPr>
        <p:spPr>
          <a:xfrm>
            <a:off x="2757377" y="3163647"/>
            <a:ext cx="3756837" cy="37457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EVALUATION MATRIX CRITERION</a:t>
            </a:r>
          </a:p>
        </p:txBody>
      </p:sp>
    </p:spTree>
    <p:extLst>
      <p:ext uri="{BB962C8B-B14F-4D97-AF65-F5344CB8AC3E}">
        <p14:creationId xmlns:p14="http://schemas.microsoft.com/office/powerpoint/2010/main" val="2730801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D766B-7342-4411-9A7C-8A797C09C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Meeting Materials/Survey/Comments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80FA6-4C1D-4A9A-BA40-00BB778D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23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56825E7-5520-4045-9766-D0EF56EB3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390" y="708838"/>
            <a:ext cx="4735032" cy="3593804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28478858-97FC-4E87-AE30-1327ADE754F1}"/>
              </a:ext>
            </a:extLst>
          </p:cNvPr>
          <p:cNvSpPr/>
          <p:nvPr/>
        </p:nvSpPr>
        <p:spPr>
          <a:xfrm>
            <a:off x="4968949" y="708838"/>
            <a:ext cx="4113058" cy="2835348"/>
          </a:xfrm>
          <a:prstGeom prst="left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3B403B-D4AC-4590-A508-8E43BCC3F00F}"/>
              </a:ext>
            </a:extLst>
          </p:cNvPr>
          <p:cNvSpPr txBox="1"/>
          <p:nvPr/>
        </p:nvSpPr>
        <p:spPr>
          <a:xfrm>
            <a:off x="5599814" y="1736651"/>
            <a:ext cx="3271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345STUDY.COM</a:t>
            </a:r>
          </a:p>
        </p:txBody>
      </p:sp>
      <p:sp>
        <p:nvSpPr>
          <p:cNvPr id="10" name="Explosion: 14 Points 9">
            <a:extLst>
              <a:ext uri="{FF2B5EF4-FFF2-40B4-BE49-F238E27FC236}">
                <a16:creationId xmlns:a16="http://schemas.microsoft.com/office/drawing/2014/main" id="{FB63CF4A-A405-45BB-B22A-00DE179A4DB1}"/>
              </a:ext>
            </a:extLst>
          </p:cNvPr>
          <p:cNvSpPr/>
          <p:nvPr/>
        </p:nvSpPr>
        <p:spPr>
          <a:xfrm>
            <a:off x="2633487" y="2836857"/>
            <a:ext cx="3593805" cy="2168381"/>
          </a:xfrm>
          <a:prstGeom prst="irregularSeal2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B6D139-AE22-4F51-AC25-9C00F108F65B}"/>
              </a:ext>
            </a:extLst>
          </p:cNvPr>
          <p:cNvSpPr txBox="1"/>
          <p:nvPr/>
        </p:nvSpPr>
        <p:spPr>
          <a:xfrm>
            <a:off x="3250018" y="3439358"/>
            <a:ext cx="213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Comment deadline is August 22</a:t>
            </a:r>
          </a:p>
        </p:txBody>
      </p:sp>
    </p:spTree>
    <p:extLst>
      <p:ext uri="{BB962C8B-B14F-4D97-AF65-F5344CB8AC3E}">
        <p14:creationId xmlns:p14="http://schemas.microsoft.com/office/powerpoint/2010/main" val="2964549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AAAB-BBC9-4284-B1AF-47CACE0C7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E586C2-664E-44F2-8B90-2EB5A117F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84" y="646628"/>
            <a:ext cx="9011123" cy="407422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D5F12-59B4-4A8B-A0D0-0C314FCD3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24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E9B264-8AF3-45A6-8854-D96CC24DAA15}"/>
              </a:ext>
            </a:extLst>
          </p:cNvPr>
          <p:cNvSpPr txBox="1"/>
          <p:nvPr/>
        </p:nvSpPr>
        <p:spPr>
          <a:xfrm>
            <a:off x="253678" y="4416056"/>
            <a:ext cx="1851569" cy="2154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00" dirty="0"/>
              <a:t>Photo courtesy of Christopher Mann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B9911B-9754-47EB-B6C2-66208C23F4DB}"/>
              </a:ext>
            </a:extLst>
          </p:cNvPr>
          <p:cNvSpPr txBox="1"/>
          <p:nvPr/>
        </p:nvSpPr>
        <p:spPr>
          <a:xfrm>
            <a:off x="5798289" y="971107"/>
            <a:ext cx="3072662" cy="1634490"/>
          </a:xfrm>
          <a:prstGeom prst="wedgeRoundRectCallout">
            <a:avLst>
              <a:gd name="adj1" fmla="val -71914"/>
              <a:gd name="adj2" fmla="val 906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Questions?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Melissa Meyer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TxDOT Dallas District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  <a:hlinkClick r:id="rId3"/>
              </a:rPr>
              <a:t>345study@txdot.gov</a:t>
            </a:r>
            <a:endParaRPr lang="en-US" dirty="0">
              <a:solidFill>
                <a:schemeClr val="accent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345study.com</a:t>
            </a:r>
          </a:p>
        </p:txBody>
      </p:sp>
    </p:spTree>
    <p:extLst>
      <p:ext uri="{BB962C8B-B14F-4D97-AF65-F5344CB8AC3E}">
        <p14:creationId xmlns:p14="http://schemas.microsoft.com/office/powerpoint/2010/main" val="1457589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3CAEC-4498-4A65-BCD6-55FCD3CF3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I-345 Study Goals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07A96D-64B5-4741-BF31-B4B0F2F24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865" y="637952"/>
            <a:ext cx="7875181" cy="407280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6A396-717F-4025-A779-C67054760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24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6B615-C44A-4891-AF9B-6C4396333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Public Meeting Summary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17DF1B-E023-452E-A69B-343AE8DB8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054" y="742545"/>
            <a:ext cx="5876500" cy="3886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9737A-DD0F-4F05-998C-98EC6D3F8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8F81B-8F7E-46C3-B888-0457E524E2AC}"/>
              </a:ext>
            </a:extLst>
          </p:cNvPr>
          <p:cNvSpPr txBox="1"/>
          <p:nvPr/>
        </p:nvSpPr>
        <p:spPr>
          <a:xfrm>
            <a:off x="6294474" y="511262"/>
            <a:ext cx="2682004" cy="4200704"/>
          </a:xfrm>
          <a:prstGeom prst="wedgeRoundRectCallout">
            <a:avLst>
              <a:gd name="adj1" fmla="val -110692"/>
              <a:gd name="adj2" fmla="val 816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KEY TAKEAWAY</a:t>
            </a: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There was a pretty even three-way split for public preference on alternatives to evaluate in the feasibility study.  More than 70% of respondents suggested further analysis of the alternatives presented in the 2016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CityMap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Study.</a:t>
            </a:r>
          </a:p>
        </p:txBody>
      </p:sp>
    </p:spTree>
    <p:extLst>
      <p:ext uri="{BB962C8B-B14F-4D97-AF65-F5344CB8AC3E}">
        <p14:creationId xmlns:p14="http://schemas.microsoft.com/office/powerpoint/2010/main" val="1950188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A348-7CF1-4753-BD76-33D9B90E1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Alternatives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789E39-EC69-4D83-8248-4FBCEB62D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954" y="2000590"/>
            <a:ext cx="3678865" cy="25572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D5F24-C5E5-4A17-904E-A9253C638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BA6765-7108-40BC-9947-CDE58D52A0F6}"/>
              </a:ext>
            </a:extLst>
          </p:cNvPr>
          <p:cNvSpPr txBox="1"/>
          <p:nvPr/>
        </p:nvSpPr>
        <p:spPr>
          <a:xfrm>
            <a:off x="191386" y="800986"/>
            <a:ext cx="5833730" cy="10215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Using public and stakeholder feedback &amp; coordination with City of Dallas, NCTCOG and DART, TxDOT developed 5 conceptual alternatives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639D5F-C16F-41AD-9D32-740474181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205" y="652131"/>
            <a:ext cx="2301473" cy="404912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A12CF050-0F37-41D4-A589-38FF5C051DCB}"/>
              </a:ext>
            </a:extLst>
          </p:cNvPr>
          <p:cNvSpPr/>
          <p:nvPr/>
        </p:nvSpPr>
        <p:spPr>
          <a:xfrm rot="20333610">
            <a:off x="3540130" y="2705216"/>
            <a:ext cx="3091896" cy="74242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254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A5685-9D84-4BC6-952C-83DA1E9B2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Build/Leave I-345 As-Is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730A39-B9AE-4D6E-B337-8DFAF2097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829" y="728368"/>
            <a:ext cx="6033666" cy="38862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62243-C786-4550-BEDB-C9844CF7A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D6A5F4-CE73-4921-87FC-09F2A96558AC}"/>
              </a:ext>
            </a:extLst>
          </p:cNvPr>
          <p:cNvSpPr txBox="1"/>
          <p:nvPr/>
        </p:nvSpPr>
        <p:spPr>
          <a:xfrm>
            <a:off x="6613451" y="800986"/>
            <a:ext cx="2363027" cy="22814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NO BUILD/LEAVE I-345 AS-IS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No additional improvements would occur to the existing I-345 other than maintenance.</a:t>
            </a:r>
          </a:p>
        </p:txBody>
      </p:sp>
    </p:spTree>
    <p:extLst>
      <p:ext uri="{BB962C8B-B14F-4D97-AF65-F5344CB8AC3E}">
        <p14:creationId xmlns:p14="http://schemas.microsoft.com/office/powerpoint/2010/main" val="201749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76976-7B03-41CA-9033-4265AE932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Depressed Alternative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162247-89FA-4777-B4E3-07C970DF0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11" y="728368"/>
            <a:ext cx="6136105" cy="38862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F239C-83D3-4ABF-9E2D-905A19009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6A1447-2052-4D12-B829-3C27C51BF209}"/>
              </a:ext>
            </a:extLst>
          </p:cNvPr>
          <p:cNvSpPr txBox="1"/>
          <p:nvPr/>
        </p:nvSpPr>
        <p:spPr>
          <a:xfrm>
            <a:off x="6429153" y="781946"/>
            <a:ext cx="2497706" cy="3779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DEPRESSED ALTERNATIVE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Similar to US 75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Mainlanes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are low and cross streets over the top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Discontinuous frontage roads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City street grid is enhanced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Bike &amp; pedestrian facilities along frontage roads &amp; local streets</a:t>
            </a:r>
          </a:p>
        </p:txBody>
      </p:sp>
    </p:spTree>
    <p:extLst>
      <p:ext uri="{BB962C8B-B14F-4D97-AF65-F5344CB8AC3E}">
        <p14:creationId xmlns:p14="http://schemas.microsoft.com/office/powerpoint/2010/main" val="2919838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5C46B-BD28-453F-B861-19287A373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Removal Alternative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636511-D8F8-48EC-A438-D13F80BAB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047" y="777986"/>
            <a:ext cx="6120104" cy="38862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2A04A-4031-4153-93F2-2327AB68ED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F32DDB-4823-4BCD-A61A-91FCDFD726AC}"/>
              </a:ext>
            </a:extLst>
          </p:cNvPr>
          <p:cNvSpPr txBox="1"/>
          <p:nvPr/>
        </p:nvSpPr>
        <p:spPr>
          <a:xfrm>
            <a:off x="6379535" y="815163"/>
            <a:ext cx="2596943" cy="22814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REMOVAL ALTERNATIVE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Existing </a:t>
            </a:r>
            <a:r>
              <a:rPr lang="en-US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mainlanes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would be removed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City street grid is enhanced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Bike &amp; pedestrian facilities along local streets</a:t>
            </a: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684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BAB6C-E256-4FF3-8962-0E277A69B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Elevated Alternative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171193-2184-4383-ADF7-EDA9F40D1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90" y="763810"/>
            <a:ext cx="6175693" cy="38862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32AD8-E64C-436B-8DAE-DFB412532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1D832A-053B-42FA-93BE-3F5DAFC812A6}"/>
              </a:ext>
            </a:extLst>
          </p:cNvPr>
          <p:cNvSpPr txBox="1"/>
          <p:nvPr/>
        </p:nvSpPr>
        <p:spPr>
          <a:xfrm>
            <a:off x="6500037" y="763810"/>
            <a:ext cx="2509284" cy="3779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ELEVATED ALTERNATIVE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Similar to what exists now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Smaller footprint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Aesthetic improvements, revised access &amp; signage for drivers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Enhanced city street grid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Bike &amp; pedestrian facilities under the highway</a:t>
            </a:r>
          </a:p>
        </p:txBody>
      </p:sp>
    </p:spTree>
    <p:extLst>
      <p:ext uri="{BB962C8B-B14F-4D97-AF65-F5344CB8AC3E}">
        <p14:creationId xmlns:p14="http://schemas.microsoft.com/office/powerpoint/2010/main" val="880870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8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Qp5HJoRkumCwRmwVWN2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.ZozDRwkUKmrwVY015d7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.ZozDRwkUKmrwVY015d7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.ZozDRwkUKmrwVY015d7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Qp5HJoRkumCwRmwVWN2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E1_nFA840OlZ.4Wz9RlB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UdFQdb3k6Pf0.tJe3aj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pkN5a.s0eIRQ1VajZeX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.ZozDRwkUKmrwVY015d7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Qp5HJoRkumCwRmwVWN2A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MASTER_powerpoint_template3_WIDESCREEN_SLANT">
  <a:themeElements>
    <a:clrScheme name="Prefinal 5">
      <a:dk1>
        <a:srgbClr val="000000"/>
      </a:dk1>
      <a:lt1>
        <a:srgbClr val="FFFFFF"/>
      </a:lt1>
      <a:dk2>
        <a:srgbClr val="E2E7EB"/>
      </a:dk2>
      <a:lt2>
        <a:srgbClr val="F9EFE0"/>
      </a:lt2>
      <a:accent1>
        <a:srgbClr val="3869A2"/>
      </a:accent1>
      <a:accent2>
        <a:srgbClr val="0F3859"/>
      </a:accent2>
      <a:accent3>
        <a:srgbClr val="CC7B28"/>
      </a:accent3>
      <a:accent4>
        <a:srgbClr val="F4BC46"/>
      </a:accent4>
      <a:accent5>
        <a:srgbClr val="79A03F"/>
      </a:accent5>
      <a:accent6>
        <a:srgbClr val="247F74"/>
      </a:accent6>
      <a:hlink>
        <a:srgbClr val="042A45"/>
      </a:hlink>
      <a:folHlink>
        <a:srgbClr val="4D4D4D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l="-4127" t="-2765" r="-4127" b="-2765"/>
          </a:stretch>
        </a:blipFill>
        <a:ln>
          <a:noFill/>
        </a:ln>
      </a:spPr>
      <a:bodyPr rtlCol="0" anchor="ctr"/>
      <a:lstStyle>
        <a:defPPr algn="ctr">
          <a:defRPr sz="1200" dirty="0" err="1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7-16-21_WIDE.pptx" id="{E2B2D400-AB99-497F-87AA-4584338F68E3}" vid="{78D7AD26-5759-4411-8A3A-95C22FF05D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C81961B010494D8D6CDD91DD8CDD3C" ma:contentTypeVersion="1" ma:contentTypeDescription="Create a new document." ma:contentTypeScope="" ma:versionID="73132754b6e442390b331891c4e3fac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D00FEB-8268-4E65-8965-8555F98441C4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AE2525B-C230-4AD3-9DB8-3F51BA8AE2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070EC2-1E79-4469-B3E5-79E27703FC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Brand_template_7-16-21_WIDE</Template>
  <TotalTime>214</TotalTime>
  <Words>744</Words>
  <Application>Microsoft Office PowerPoint</Application>
  <PresentationFormat>On-screen Show (16:9)</PresentationFormat>
  <Paragraphs>120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Calibri</vt:lpstr>
      <vt:lpstr>Franklin Gothic Medium Cond</vt:lpstr>
      <vt:lpstr>Wingdings</vt:lpstr>
      <vt:lpstr>Franklin Gothic Demi</vt:lpstr>
      <vt:lpstr>Arial</vt:lpstr>
      <vt:lpstr>Cambria Math</vt:lpstr>
      <vt:lpstr>Franklin Gothic Book</vt:lpstr>
      <vt:lpstr>MASTER_powerpoint_template3_WIDESCREEN_SLANT</vt:lpstr>
      <vt:lpstr>think-cell Slide</vt:lpstr>
      <vt:lpstr> I-345 Feasibility Study Update</vt:lpstr>
      <vt:lpstr>I-345 Overview</vt:lpstr>
      <vt:lpstr>I-345 Study Goals</vt:lpstr>
      <vt:lpstr>2019 Public Meeting Summary</vt:lpstr>
      <vt:lpstr>Developing Alternatives</vt:lpstr>
      <vt:lpstr>No Build/Leave I-345 As-Is</vt:lpstr>
      <vt:lpstr>Depressed Alternative</vt:lpstr>
      <vt:lpstr>Removal Alternative</vt:lpstr>
      <vt:lpstr>Elevated Alternative</vt:lpstr>
      <vt:lpstr>Hybrid Alternative</vt:lpstr>
      <vt:lpstr>Traffic Demand Approach</vt:lpstr>
      <vt:lpstr>Traffic Study Area </vt:lpstr>
      <vt:lpstr>Origin &amp; Destination Traffic Data</vt:lpstr>
      <vt:lpstr>Origin &amp; Destination Traffic Data- Thru Traffic Northbound I-345</vt:lpstr>
      <vt:lpstr>Origin &amp; Destination Traffic Data- Eastbound Woodall to Southbound I-345</vt:lpstr>
      <vt:lpstr>Origin &amp; Destination Traffic Data- Westbound I-30 to Northbound I-345</vt:lpstr>
      <vt:lpstr>Where does the traffic go?  Depressed Alternative</vt:lpstr>
      <vt:lpstr>Where does the traffic go?  Removal Alternative</vt:lpstr>
      <vt:lpstr>Where does the traffic go?  Elevated Alternative</vt:lpstr>
      <vt:lpstr>Where does the traffic go?  Hybrid Alternative</vt:lpstr>
      <vt:lpstr>2045 Regional Model Summary</vt:lpstr>
      <vt:lpstr>Alternatives Screening Process-Evaluation Matrix</vt:lpstr>
      <vt:lpstr>Public Meeting Materials/Survey/Comments</vt:lpstr>
      <vt:lpstr>Questions?</vt:lpstr>
    </vt:vector>
  </TitlesOfParts>
  <Company>Texas Dept.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I-345 Feasibility Study Update</dc:title>
  <dc:creator>Melissa Meyer</dc:creator>
  <cp:lastModifiedBy>Ceason Clemens</cp:lastModifiedBy>
  <cp:revision>23</cp:revision>
  <cp:lastPrinted>2021-08-12T22:06:58Z</cp:lastPrinted>
  <dcterms:created xsi:type="dcterms:W3CDTF">2021-08-06T16:37:51Z</dcterms:created>
  <dcterms:modified xsi:type="dcterms:W3CDTF">2021-08-12T22:12:14Z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0x010100D6C81961B010494D8D6CDD91DD8CDD3C</vt:lpwstr>
  </property>
</Properties>
</file>