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5" r:id="rId1"/>
  </p:sldMasterIdLst>
  <p:notesMasterIdLst>
    <p:notesMasterId r:id="rId20"/>
  </p:notesMasterIdLst>
  <p:handoutMasterIdLst>
    <p:handoutMasterId r:id="rId21"/>
  </p:handoutMasterIdLst>
  <p:sldIdLst>
    <p:sldId id="644" r:id="rId2"/>
    <p:sldId id="798" r:id="rId3"/>
    <p:sldId id="799" r:id="rId4"/>
    <p:sldId id="800" r:id="rId5"/>
    <p:sldId id="801" r:id="rId6"/>
    <p:sldId id="802" r:id="rId7"/>
    <p:sldId id="803" r:id="rId8"/>
    <p:sldId id="804" r:id="rId9"/>
    <p:sldId id="805" r:id="rId10"/>
    <p:sldId id="806" r:id="rId11"/>
    <p:sldId id="811" r:id="rId12"/>
    <p:sldId id="797" r:id="rId13"/>
    <p:sldId id="808" r:id="rId14"/>
    <p:sldId id="807" r:id="rId15"/>
    <p:sldId id="810" r:id="rId16"/>
    <p:sldId id="812" r:id="rId17"/>
    <p:sldId id="809" r:id="rId18"/>
    <p:sldId id="796" r:id="rId19"/>
  </p:sldIdLst>
  <p:sldSz cx="9144000" cy="6858000" type="screen4x3"/>
  <p:notesSz cx="6858000" cy="9296400"/>
  <p:custDataLst>
    <p:tags r:id="rId2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13">
          <p15:clr>
            <a:srgbClr val="A4A3A4"/>
          </p15:clr>
        </p15:guide>
        <p15:guide id="3" pos="55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109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Black" initials="CB" lastIdx="21" clrIdx="0">
    <p:extLst>
      <p:ext uri="{19B8F6BF-5375-455C-9EA6-DF929625EA0E}">
        <p15:presenceInfo xmlns:p15="http://schemas.microsoft.com/office/powerpoint/2012/main" userId="S-1-5-21-1251318587-4263478003-852422676-1114" providerId="AD"/>
      </p:ext>
    </p:extLst>
  </p:cmAuthor>
  <p:cmAuthor id="2" name="Rick Guerra" initials="RG" lastIdx="1" clrIdx="1"/>
  <p:cmAuthor id="3" name="Ann Guerra" initials="A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8ACFF9"/>
    <a:srgbClr val="EAFB4D"/>
    <a:srgbClr val="CCFF33"/>
    <a:srgbClr val="99CC00"/>
    <a:srgbClr val="114E81"/>
    <a:srgbClr val="135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6552" autoAdjust="0"/>
  </p:normalViewPr>
  <p:slideViewPr>
    <p:cSldViewPr snapToGrid="0">
      <p:cViewPr varScale="1">
        <p:scale>
          <a:sx n="88" d="100"/>
          <a:sy n="88" d="100"/>
        </p:scale>
        <p:origin x="1132" y="64"/>
      </p:cViewPr>
      <p:guideLst>
        <p:guide orient="horz" pos="4319"/>
        <p:guide pos="213"/>
        <p:guide pos="5565"/>
      </p:guideLst>
    </p:cSldViewPr>
  </p:slideViewPr>
  <p:outlineViewPr>
    <p:cViewPr>
      <p:scale>
        <a:sx n="33" d="100"/>
        <a:sy n="33" d="100"/>
      </p:scale>
      <p:origin x="0" y="177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768" y="-72"/>
      </p:cViewPr>
      <p:guideLst>
        <p:guide orient="horz" pos="2924"/>
        <p:guide pos="2109"/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6400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2" tIns="44546" rIns="89092" bIns="44546" numCol="1" anchor="t" anchorCtr="0" compatLnSpc="1">
            <a:prstTxWarp prst="textNoShape">
              <a:avLst/>
            </a:prstTxWarp>
          </a:bodyPr>
          <a:lstStyle>
            <a:lvl1pPr defTabSz="888909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7" y="3"/>
            <a:ext cx="3022600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2" tIns="44546" rIns="89092" bIns="44546" numCol="1" anchor="t" anchorCtr="0" compatLnSpc="1">
            <a:prstTxWarp prst="textNoShape">
              <a:avLst/>
            </a:prstTxWarp>
          </a:bodyPr>
          <a:lstStyle>
            <a:lvl1pPr algn="r" defTabSz="888909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221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2" tIns="44546" rIns="89092" bIns="44546" numCol="1" anchor="b" anchorCtr="0" compatLnSpc="1">
            <a:prstTxWarp prst="textNoShape">
              <a:avLst/>
            </a:prstTxWarp>
          </a:bodyPr>
          <a:lstStyle>
            <a:lvl1pPr defTabSz="888909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7" y="8812213"/>
            <a:ext cx="30226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2" tIns="44546" rIns="89092" bIns="44546" numCol="1" anchor="b" anchorCtr="0" compatLnSpc="1">
            <a:prstTxWarp prst="textNoShape">
              <a:avLst/>
            </a:prstTxWarp>
          </a:bodyPr>
          <a:lstStyle>
            <a:lvl1pPr algn="r" defTabSz="888909" eaLnBrk="1" hangingPunct="1">
              <a:defRPr sz="1200"/>
            </a:lvl1pPr>
          </a:lstStyle>
          <a:p>
            <a:pPr>
              <a:defRPr/>
            </a:pPr>
            <a:fld id="{B064A853-7CA0-4B9F-BF8A-97E8850E91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106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0213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6" tIns="47234" rIns="94466" bIns="47234" numCol="1" anchor="t" anchorCtr="0" compatLnSpc="1">
            <a:prstTxWarp prst="textNoShape">
              <a:avLst/>
            </a:prstTxWarp>
          </a:bodyPr>
          <a:lstStyle>
            <a:lvl1pPr defTabSz="942878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9" y="0"/>
            <a:ext cx="2970212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6" tIns="47234" rIns="94466" bIns="47234" numCol="1" anchor="t" anchorCtr="0" compatLnSpc="1">
            <a:prstTxWarp prst="textNoShape">
              <a:avLst/>
            </a:prstTxWarp>
          </a:bodyPr>
          <a:lstStyle>
            <a:lvl1pPr algn="r" defTabSz="942878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3313" y="696913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6428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6" tIns="47234" rIns="94466" bIns="472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852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6" tIns="47234" rIns="94466" bIns="47234" numCol="1" anchor="b" anchorCtr="0" compatLnSpc="1">
            <a:prstTxWarp prst="textNoShape">
              <a:avLst/>
            </a:prstTxWarp>
          </a:bodyPr>
          <a:lstStyle>
            <a:lvl1pPr defTabSz="942878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9" y="8832852"/>
            <a:ext cx="29702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6" tIns="47234" rIns="94466" bIns="47234" numCol="1" anchor="b" anchorCtr="0" compatLnSpc="1">
            <a:prstTxWarp prst="textNoShape">
              <a:avLst/>
            </a:prstTxWarp>
          </a:bodyPr>
          <a:lstStyle>
            <a:lvl1pPr algn="r" defTabSz="942878" eaLnBrk="1" hangingPunct="1">
              <a:defRPr sz="1300"/>
            </a:lvl1pPr>
          </a:lstStyle>
          <a:p>
            <a:pPr>
              <a:defRPr/>
            </a:pPr>
            <a:fld id="{AD70F44E-0F7B-40AF-92DE-BE75ED8B19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660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A50D1-67DD-4923-8EAA-691D5265D0AF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9239" y="4964114"/>
            <a:ext cx="6430962" cy="3829050"/>
          </a:xfrm>
          <a:noFill/>
          <a:ln/>
        </p:spPr>
        <p:txBody>
          <a:bodyPr lIns="89375" tIns="44689" rIns="89375" bIns="44689"/>
          <a:lstStyle/>
          <a:p>
            <a:pPr eaLnBrk="1" hangingPunct="1"/>
            <a:endParaRPr lang="en-GB" dirty="0" smtClean="0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113" y="0"/>
            <a:ext cx="6327775" cy="4746625"/>
          </a:xfrm>
          <a:ln/>
        </p:spPr>
      </p:sp>
    </p:spTree>
    <p:extLst>
      <p:ext uri="{BB962C8B-B14F-4D97-AF65-F5344CB8AC3E}">
        <p14:creationId xmlns:p14="http://schemas.microsoft.com/office/powerpoint/2010/main" val="122469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0F44E-0F7B-40AF-92DE-BE75ED8B190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93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0F44E-0F7B-40AF-92DE-BE75ED8B190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42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0F44E-0F7B-40AF-92DE-BE75ED8B1900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56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0F44E-0F7B-40AF-92DE-BE75ED8B1900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97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81275" y="1639888"/>
            <a:ext cx="6081713" cy="909637"/>
          </a:xfrm>
        </p:spPr>
        <p:txBody>
          <a:bodyPr lIns="91440" rIns="91440"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1275" y="2547938"/>
            <a:ext cx="6088063" cy="904875"/>
          </a:xfrm>
        </p:spPr>
        <p:txBody>
          <a:bodyPr lIns="91440" rIns="91440" anchor="ctr"/>
          <a:lstStyle>
            <a:lvl1pPr marL="0" indent="0">
              <a:spcBef>
                <a:spcPct val="0"/>
              </a:spcBef>
              <a:buFont typeface="Wingdings" pitchFamily="-11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622300"/>
            <a:ext cx="2132013" cy="5286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622300"/>
            <a:ext cx="6245225" cy="5286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879600"/>
            <a:ext cx="4186237" cy="402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57725" y="1879600"/>
            <a:ext cx="4186238" cy="40290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461932"/>
            <a:ext cx="8524875" cy="4335907"/>
          </a:xfrm>
        </p:spPr>
        <p:txBody>
          <a:bodyPr/>
          <a:lstStyle>
            <a:lvl1pPr marL="0" indent="0">
              <a:buClr>
                <a:schemeClr val="accent3"/>
              </a:buClr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477837" indent="-285750">
              <a:buClr>
                <a:schemeClr val="accent3"/>
              </a:buClr>
              <a:buSzPct val="150000"/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8337" indent="-285750">
              <a:buClr>
                <a:schemeClr val="accent3"/>
              </a:buClr>
              <a:buSzPct val="80000"/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3pPr>
            <a:lvl4pPr marL="849312" indent="-2857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9812" indent="-2857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4325" y="548730"/>
            <a:ext cx="8515350" cy="600075"/>
          </a:xfrm>
        </p:spPr>
        <p:txBody>
          <a:bodyPr/>
          <a:lstStyle>
            <a:lvl1pPr>
              <a:defRPr sz="3200"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879600"/>
            <a:ext cx="4186237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879600"/>
            <a:ext cx="4186238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622300"/>
            <a:ext cx="8515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573213"/>
            <a:ext cx="8524875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3pPr>
      <a:lvl4pPr marL="752475" indent="-18891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962025" indent="-20796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14192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-11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-11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-11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-11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1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TSPE Leadership Conference</a:t>
            </a:r>
          </a:p>
        </p:txBody>
      </p:sp>
      <p:sp>
        <p:nvSpPr>
          <p:cNvPr id="242690" name="Rectangle 1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dirty="0" smtClean="0"/>
              <a:t>September 2012</a:t>
            </a:r>
          </a:p>
        </p:txBody>
      </p:sp>
      <p:sp>
        <p:nvSpPr>
          <p:cNvPr id="242691" name="Rectangle 24"/>
          <p:cNvSpPr>
            <a:spLocks noChangeArrowheads="1"/>
          </p:cNvSpPr>
          <p:nvPr/>
        </p:nvSpPr>
        <p:spPr bwMode="auto">
          <a:xfrm>
            <a:off x="7718425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pic>
        <p:nvPicPr>
          <p:cNvPr id="2426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82210" y="400796"/>
            <a:ext cx="7010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Ethics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8992" y="4492625"/>
            <a:ext cx="664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Athelas" panose="02000503000000020003" pitchFamily="2" charset="77"/>
              </a:rPr>
              <a:t>Trish </a:t>
            </a:r>
            <a:r>
              <a:rPr lang="en-US" sz="1600" dirty="0">
                <a:solidFill>
                  <a:schemeClr val="bg1"/>
                </a:solidFill>
                <a:latin typeface="Athelas" panose="02000503000000020003" pitchFamily="2" charset="77"/>
              </a:rPr>
              <a:t>B. Smith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Athelas" panose="02000503000000020003" pitchFamily="2" charset="77"/>
              </a:rPr>
              <a:t>TSPE Executive Director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now:  I’m facing an ethical dilemma?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Get guidance and do your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Codes, policies, practice act and rules, BER Case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Talk it out with a confidant – spouse/friend/co-worker/mentor</a:t>
            </a:r>
          </a:p>
          <a:p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88" y="367246"/>
            <a:ext cx="8515350" cy="600075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Resolving Ethical Issues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879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343094"/>
            <a:ext cx="8515350" cy="600075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Resolving Ethical Issues</a:t>
            </a:r>
            <a:b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015" y="1361130"/>
            <a:ext cx="4137466" cy="4662742"/>
          </a:xfrm>
        </p:spPr>
        <p:txBody>
          <a:bodyPr/>
          <a:lstStyle/>
          <a:p>
            <a:pPr marL="342900" lvl="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None/>
              <a:defRPr/>
            </a:pPr>
            <a:r>
              <a:rPr lang="en-US" sz="2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lang="en-US" sz="2600" u="sng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None/>
              <a:defRPr/>
            </a:pPr>
            <a:endParaRPr lang="en-US" sz="1400" u="sng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-342900"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b="1" kern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Specifications determined</a:t>
            </a:r>
          </a:p>
          <a:p>
            <a:pPr marL="400050" lvl="1" indent="-342900"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b="1" kern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variety of possible    designs are considered</a:t>
            </a:r>
          </a:p>
          <a:p>
            <a:pPr marL="400050" lvl="1" indent="-342900"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b="1" kern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</a:t>
            </a:r>
            <a:r>
              <a:rPr lang="en-US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possibilities </a:t>
            </a:r>
            <a:r>
              <a:rPr lang="en-US" b="1" kern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are </a:t>
            </a:r>
            <a:r>
              <a:rPr lang="en-US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evaluated </a:t>
            </a:r>
          </a:p>
          <a:p>
            <a:pPr marL="400050" lvl="1" indent="-342900"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appropriate design </a:t>
            </a:r>
            <a:r>
              <a:rPr lang="en-US" b="1" kern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is </a:t>
            </a:r>
            <a:r>
              <a:rPr lang="en-US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3754" y="1361130"/>
            <a:ext cx="4600209" cy="4662742"/>
          </a:xfrm>
        </p:spPr>
        <p:txBody>
          <a:bodyPr/>
          <a:lstStyle/>
          <a:p>
            <a:pPr marL="0" indent="0" algn="ctr">
              <a:spcBef>
                <a:spcPct val="20000"/>
              </a:spcBef>
              <a:buClr>
                <a:srgbClr val="1F497D"/>
              </a:buClr>
              <a:buNone/>
              <a:defRPr/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ETHICS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  <a:p>
            <a:pPr marL="342900" indent="-342900" algn="ctr">
              <a:spcBef>
                <a:spcPct val="20000"/>
              </a:spcBef>
              <a:buClr>
                <a:schemeClr val="bg1"/>
              </a:buClr>
              <a:defRPr/>
            </a:pP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152"/>
              </a:spcBef>
              <a:buClr>
                <a:schemeClr val="bg1"/>
              </a:buClr>
              <a:buFont typeface="Calibri" panose="020F0502020204030204" pitchFamily="34" charset="0"/>
              <a:buChar char="−"/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 and facts are determined</a:t>
            </a:r>
          </a:p>
          <a:p>
            <a:pPr marL="457200" indent="-457200">
              <a:spcBef>
                <a:spcPts val="1152"/>
              </a:spcBef>
              <a:buClr>
                <a:schemeClr val="bg1"/>
              </a:buClr>
              <a:buFont typeface="Calibri" panose="020F0502020204030204" pitchFamily="34" charset="0"/>
              <a:buChar char="−"/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variety of ethical actions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options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considered</a:t>
            </a:r>
          </a:p>
          <a:p>
            <a:pPr marL="457200" indent="-457200">
              <a:spcBef>
                <a:spcPts val="1152"/>
              </a:spcBef>
              <a:buClr>
                <a:schemeClr val="bg1"/>
              </a:buClr>
              <a:buFont typeface="Calibri" panose="020F0502020204030204" pitchFamily="34" charset="0"/>
              <a:buChar char="−"/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 options are evaluated </a:t>
            </a:r>
          </a:p>
          <a:p>
            <a:pPr marL="457200" indent="-457200">
              <a:spcBef>
                <a:spcPts val="3000"/>
              </a:spcBef>
              <a:buClr>
                <a:schemeClr val="bg1"/>
              </a:buClr>
              <a:buFont typeface="Calibri" panose="020F0502020204030204" pitchFamily="34" charset="0"/>
              <a:buChar char="−"/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appropriate ethical option is selected</a:t>
            </a:r>
            <a:endParaRPr lang="en-US" sz="24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897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Ethics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design problems both apply a large body of knowledge to the solution</a:t>
            </a:r>
          </a:p>
          <a:p>
            <a:pPr eaLnBrk="1" hangingPunct="1">
              <a:lnSpc>
                <a:spcPct val="90000"/>
              </a:lnSpc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Both involve the use of analytical skills</a:t>
            </a:r>
          </a:p>
          <a:p>
            <a:pPr eaLnBrk="1" hangingPunct="1">
              <a:lnSpc>
                <a:spcPct val="90000"/>
              </a:lnSpc>
            </a:pPr>
            <a:endParaRPr lang="en-US" sz="3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Rarely do either have a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unique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correct answer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613" y="339326"/>
            <a:ext cx="8515350" cy="600075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Resolving Ethical Issues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35538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613" y="332345"/>
            <a:ext cx="8515350" cy="600075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Harm Test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Intuition – an insight that just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seems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to be true or correct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is not a stand-alone tool – must be used with caution and carefully considered in conjunction with other tools. </a:t>
            </a:r>
          </a:p>
          <a:p>
            <a:pPr algn="ctr"/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the benefits outweigh the harms, short term and long term?</a:t>
            </a:r>
          </a:p>
        </p:txBody>
      </p:sp>
    </p:spTree>
    <p:extLst>
      <p:ext uri="{BB962C8B-B14F-4D97-AF65-F5344CB8AC3E}">
        <p14:creationId xmlns:p14="http://schemas.microsoft.com/office/powerpoint/2010/main" val="29762315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563" y="1315348"/>
            <a:ext cx="8524875" cy="4778325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Research is done - Analysis is done - What now? </a:t>
            </a:r>
          </a:p>
          <a:p>
            <a:endParaRPr lang="en-US" sz="800" dirty="0" smtClean="0"/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Things to consider: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Common Practice –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everyone behaved this way?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Legality – Will my decision violate a law or company policy?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Colleague –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hat would my professional colleagues say?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Reversibility – How would I feel if I were on the other side?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Wise Relation –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ow did they react?  What was their advice?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Hiding – Do I want others to know what I am doing?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Publicity – How will I feel if my decision is public?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Self-respect –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Will I respect myself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it is over?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88" y="332345"/>
            <a:ext cx="8515350" cy="600075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Resolving Ethical Issues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753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How Lions Hunt </a:t>
            </a:r>
          </a:p>
          <a:p>
            <a:pPr algn="ctr"/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 run toward the “roar”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88" y="360266"/>
            <a:ext cx="8515350" cy="600075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Confronting Ethical Issues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999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TBPELS: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pels.texas.gov/downloads/lawrules.pdf (pg. 83)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BER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Case Studies:  https://www.nspe.org/resources/ethics/ethics-resources/board-ethical-review-cases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NSPE Code of Ethics: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www.nspe.org/resources/ethics/code-ethics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83756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“Ethics is knowing the difference between what you have a right to do and what is right to do.  </a:t>
            </a:r>
          </a:p>
          <a:p>
            <a:pPr algn="r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Potter Stewart</a:t>
            </a:r>
          </a:p>
          <a:p>
            <a:pPr algn="r"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Justice, Supreme Court of the United States</a:t>
            </a:r>
          </a:p>
          <a:p>
            <a:pPr>
              <a:spcBef>
                <a:spcPts val="0"/>
              </a:spcBef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“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Values are like 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fingerprints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, nobody's are the same, but you leave them all over everything you do.” </a:t>
            </a:r>
            <a:endParaRPr lang="en-US" sz="2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Elvis Presley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88" y="360266"/>
            <a:ext cx="8515350" cy="600075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Things to think about…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662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088" y="1461932"/>
            <a:ext cx="8524875" cy="4464218"/>
          </a:xfrm>
        </p:spPr>
        <p:txBody>
          <a:bodyPr/>
          <a:lstStyle/>
          <a:p>
            <a:pPr algn="ctr"/>
            <a:endParaRPr lang="en-US" sz="2800" dirty="0" smtClean="0"/>
          </a:p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Trish B. Smith</a:t>
            </a:r>
          </a:p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TSPE &amp; TEF Executive Director</a:t>
            </a:r>
          </a:p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trish@tspe.org</a:t>
            </a:r>
          </a:p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512.943.6712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88" y="311405"/>
            <a:ext cx="8515350" cy="600075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581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67589"/>
            <a:ext cx="7794171" cy="4771954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2400" dirty="0" smtClean="0"/>
              <a:t>Content attributed to 6.5 years </a:t>
            </a:r>
            <a:r>
              <a:rPr lang="en-US" sz="2400" dirty="0" smtClean="0"/>
              <a:t>at </a:t>
            </a:r>
            <a:r>
              <a:rPr lang="en-US" sz="2400" dirty="0" smtClean="0"/>
              <a:t>the </a:t>
            </a:r>
            <a:endParaRPr lang="en-US" sz="2400" dirty="0" smtClean="0"/>
          </a:p>
          <a:p>
            <a:pPr algn="ctr">
              <a:spcBef>
                <a:spcPts val="600"/>
              </a:spcBef>
            </a:pPr>
            <a:r>
              <a:rPr lang="en-US" sz="2400" dirty="0" smtClean="0"/>
              <a:t>Murdough </a:t>
            </a:r>
            <a:r>
              <a:rPr lang="en-US" sz="2400" dirty="0" smtClean="0"/>
              <a:t>Center for Engineering Professionalism </a:t>
            </a:r>
            <a:endParaRPr lang="en-US" sz="2400" dirty="0" smtClean="0"/>
          </a:p>
          <a:p>
            <a:pPr algn="ctr">
              <a:spcBef>
                <a:spcPts val="600"/>
              </a:spcBef>
            </a:pPr>
            <a:r>
              <a:rPr lang="en-US" sz="2400" dirty="0" smtClean="0"/>
              <a:t>developing </a:t>
            </a:r>
            <a:r>
              <a:rPr lang="en-US" sz="2400" dirty="0" smtClean="0"/>
              <a:t>and delivering ethics seminars across Texas. 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800" dirty="0" smtClean="0"/>
              <a:t>Jimmy </a:t>
            </a:r>
            <a:r>
              <a:rPr lang="en-US" sz="1800" dirty="0"/>
              <a:t>Smith, </a:t>
            </a:r>
            <a:r>
              <a:rPr lang="en-US" sz="1800" dirty="0" smtClean="0"/>
              <a:t>Ph.D., P.E</a:t>
            </a:r>
            <a:r>
              <a:rPr lang="en-US" sz="1800" dirty="0"/>
              <a:t>., F.NSPE </a:t>
            </a:r>
            <a:r>
              <a:rPr lang="en-US" sz="1800" dirty="0" smtClean="0"/>
              <a:t>– Murdough Center Director</a:t>
            </a:r>
            <a:endParaRPr lang="en-US" sz="1800" dirty="0"/>
          </a:p>
          <a:p>
            <a:pPr algn="ctr"/>
            <a:r>
              <a:rPr lang="en-US" sz="1800" dirty="0"/>
              <a:t>C</a:t>
            </a:r>
            <a:r>
              <a:rPr lang="en-US" sz="1800" dirty="0" smtClean="0"/>
              <a:t>arl Skooglund – </a:t>
            </a:r>
            <a:r>
              <a:rPr lang="en-US" sz="1800" dirty="0" smtClean="0"/>
              <a:t>Texas Instru</a:t>
            </a:r>
            <a:r>
              <a:rPr lang="en-US" sz="1800" dirty="0" smtClean="0"/>
              <a:t>ments</a:t>
            </a:r>
            <a:r>
              <a:rPr lang="en-US" sz="1800" dirty="0" smtClean="0"/>
              <a:t> </a:t>
            </a:r>
            <a:r>
              <a:rPr lang="en-US" sz="1800" dirty="0" smtClean="0"/>
              <a:t>Ethics Director</a:t>
            </a:r>
          </a:p>
          <a:p>
            <a:pPr algn="ctr"/>
            <a:r>
              <a:rPr lang="en-US" sz="1800" dirty="0" smtClean="0"/>
              <a:t>Michael </a:t>
            </a:r>
            <a:r>
              <a:rPr lang="en-US" sz="1800" dirty="0" smtClean="0"/>
              <a:t>Davis – University of California Irvine</a:t>
            </a:r>
            <a:endParaRPr lang="en-US" sz="1800" dirty="0" smtClean="0"/>
          </a:p>
          <a:p>
            <a:pPr algn="ctr"/>
            <a:r>
              <a:rPr lang="en-US" sz="1800" dirty="0" smtClean="0"/>
              <a:t>Mike Rabins, </a:t>
            </a:r>
            <a:r>
              <a:rPr lang="en-US" sz="1800" dirty="0" smtClean="0"/>
              <a:t>Ph.D. – Texas </a:t>
            </a:r>
            <a:r>
              <a:rPr lang="en-US" sz="1800" dirty="0" smtClean="0"/>
              <a:t>A&amp;M </a:t>
            </a:r>
            <a:r>
              <a:rPr lang="en-US" sz="1800" dirty="0" smtClean="0"/>
              <a:t>University College of Engineering </a:t>
            </a:r>
            <a:endParaRPr lang="en-US" sz="1800" dirty="0" smtClean="0"/>
          </a:p>
          <a:p>
            <a:pPr algn="ctr"/>
            <a:r>
              <a:rPr lang="en-US" sz="1800" dirty="0" smtClean="0"/>
              <a:t>Bill Marcy</a:t>
            </a:r>
            <a:r>
              <a:rPr lang="en-US" sz="1800" dirty="0" smtClean="0"/>
              <a:t>, Ph.D. – TTU </a:t>
            </a:r>
            <a:r>
              <a:rPr lang="en-US" sz="1800" dirty="0" smtClean="0"/>
              <a:t>– Chair-Computer Science</a:t>
            </a:r>
          </a:p>
          <a:p>
            <a:pPr algn="ctr"/>
            <a:r>
              <a:rPr lang="en-US" sz="1800" dirty="0" smtClean="0"/>
              <a:t>Steve </a:t>
            </a:r>
            <a:r>
              <a:rPr lang="en-US" sz="1800" dirty="0" smtClean="0"/>
              <a:t>Nichols, Ph.D. </a:t>
            </a:r>
            <a:r>
              <a:rPr lang="en-US" sz="1800" dirty="0" smtClean="0"/>
              <a:t>– UT Austin – Mechanical Engineering</a:t>
            </a:r>
          </a:p>
          <a:p>
            <a:pPr algn="ctr"/>
            <a:r>
              <a:rPr lang="en-US" sz="1800" dirty="0" smtClean="0"/>
              <a:t>Vivian Weil, Ph.D</a:t>
            </a:r>
            <a:r>
              <a:rPr lang="en-US" sz="1800" dirty="0" smtClean="0"/>
              <a:t>. – Center </a:t>
            </a:r>
            <a:r>
              <a:rPr lang="en-US" sz="1800" dirty="0" smtClean="0"/>
              <a:t>for the Study of Ethics in the </a:t>
            </a:r>
            <a:r>
              <a:rPr lang="en-US" sz="1800" dirty="0" smtClean="0"/>
              <a:t>Professions – </a:t>
            </a:r>
          </a:p>
          <a:p>
            <a:pPr algn="ctr"/>
            <a:r>
              <a:rPr lang="en-US" sz="1800" dirty="0" smtClean="0"/>
              <a:t>Illinois </a:t>
            </a:r>
            <a:r>
              <a:rPr lang="en-US" sz="1800" dirty="0" smtClean="0"/>
              <a:t>Institute of Technology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88" y="339326"/>
            <a:ext cx="8515350" cy="600075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Background and Content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9209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>
              <a:spcBef>
                <a:spcPts val="1200"/>
              </a:spcBef>
            </a:pPr>
            <a:r>
              <a:rPr lang="en-US" sz="4400" dirty="0" smtClean="0"/>
              <a:t>Mom &amp; three kids </a:t>
            </a:r>
            <a:endParaRPr lang="en-US" sz="4400" dirty="0"/>
          </a:p>
          <a:p>
            <a:pPr algn="ctr">
              <a:spcBef>
                <a:spcPts val="1200"/>
              </a:spcBef>
            </a:pPr>
            <a:endParaRPr lang="en-US" sz="1600" dirty="0" smtClean="0"/>
          </a:p>
          <a:p>
            <a:pPr algn="ctr">
              <a:spcBef>
                <a:spcPts val="1200"/>
              </a:spcBef>
            </a:pPr>
            <a:r>
              <a:rPr lang="en-US" sz="4400" dirty="0" smtClean="0"/>
              <a:t>Johnny and his Dad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400" dirty="0" smtClean="0"/>
              <a:t>Awareness of being a role model and being </a:t>
            </a:r>
          </a:p>
          <a:p>
            <a:pPr algn="ctr"/>
            <a:r>
              <a:rPr lang="en-US" sz="2400" dirty="0" smtClean="0"/>
              <a:t>observed more than you know…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325" y="369948"/>
            <a:ext cx="8515350" cy="778857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Ethics and Role Models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837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Promote “Ethical” Actions:</a:t>
            </a:r>
          </a:p>
          <a:p>
            <a:endParaRPr lang="en-US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0737" lvl="1" indent="-342900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an awareness of potential ethical situations</a:t>
            </a:r>
          </a:p>
          <a:p>
            <a:pPr marL="820737" lvl="1" indent="-342900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Create/support an environment of open communication/questions</a:t>
            </a:r>
          </a:p>
          <a:p>
            <a:pPr marL="820737" lvl="1" indent="-342900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Encourage ethical leadership – every position can influence</a:t>
            </a:r>
          </a:p>
          <a:p>
            <a:pPr marL="820737" lvl="1" indent="-342900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Establish expectations</a:t>
            </a:r>
          </a:p>
          <a:p>
            <a:pPr marL="820737" lvl="1" indent="-342900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Make sure they know what is expected</a:t>
            </a:r>
          </a:p>
          <a:p>
            <a:pPr marL="820737" lvl="1" indent="-342900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Lead by example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88" y="321087"/>
            <a:ext cx="8515350" cy="688115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Ethical Environment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15958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0737" lvl="1" indent="-342900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Codes of Ethics – NSPE/ASCE</a:t>
            </a:r>
          </a:p>
          <a:p>
            <a:pPr marL="820737" lvl="1" indent="-342900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Company codes or policies</a:t>
            </a:r>
          </a:p>
          <a:p>
            <a:pPr marL="820737" lvl="1" indent="-342900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Texas Engineering Practice Act and Rules</a:t>
            </a:r>
          </a:p>
          <a:p>
            <a:pPr marL="820737" lvl="1" indent="-342900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Examples:  Board of Ethical Review Case Studies</a:t>
            </a:r>
          </a:p>
          <a:p>
            <a:pPr lvl="1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88" y="339325"/>
            <a:ext cx="8515350" cy="600075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Promoting Ethics</a:t>
            </a:r>
            <a:b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73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Reinforces the core value of protecting the health, safety and welfare of the public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Increases self respect within the profession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Improves the public’s image of the profession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88" y="325365"/>
            <a:ext cx="8515350" cy="600075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444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4325" y="1385151"/>
            <a:ext cx="8524875" cy="4673622"/>
          </a:xfrm>
        </p:spPr>
        <p:txBody>
          <a:bodyPr/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Effective leaders: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“candor” in the workplace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 an environment where employees feel safe bringing up 	and resolving ethical issues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Foster an environment of “Trust” among individuals in the workplace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 this will encourage openness among team members 	without fear of retribution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Treat everyone as intrinsically valuable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 not as a means to an end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325" y="390890"/>
            <a:ext cx="8515350" cy="757916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Ethical Leader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781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4325" y="1343269"/>
            <a:ext cx="8524875" cy="4701543"/>
          </a:xfrm>
        </p:spPr>
        <p:txBody>
          <a:bodyPr/>
          <a:lstStyle/>
          <a:p>
            <a:r>
              <a:rPr lang="en-US" dirty="0" smtClean="0"/>
              <a:t>To achieve “Ethical Leadership Skills” leaders need to develop: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a clear understanding of professional ethics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Communication Skills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– ability and willingness to communicate ethical issues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Appreciation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understand the frequency at which ethical issues occur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know what’s right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Desire, Willingness and Courage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– do what’s right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Ability and Willingness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– the resolve to find the right answer by listening and testing the options, making a decision, and most importantly: 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ACTING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325" y="360266"/>
            <a:ext cx="8515350" cy="600075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Ethical Leadership Skills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578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Consider a King and his ego</a:t>
            </a:r>
          </a:p>
          <a:p>
            <a:pPr algn="ctr"/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 your part to keep the slope positive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325" y="369948"/>
            <a:ext cx="8515350" cy="778857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Ethics, Ego &amp; Role Models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497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  <p:tag name="THINKCELLUNDODONOTDELETE" val="2"/>
</p:tagLst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D3D65"/>
      </a:dk2>
      <a:lt2>
        <a:srgbClr val="BE0009"/>
      </a:lt2>
      <a:accent1>
        <a:srgbClr val="1C4C74"/>
      </a:accent1>
      <a:accent2>
        <a:srgbClr val="2C6D92"/>
      </a:accent2>
      <a:accent3>
        <a:srgbClr val="FFFFFF"/>
      </a:accent3>
      <a:accent4>
        <a:srgbClr val="000000"/>
      </a:accent4>
      <a:accent5>
        <a:srgbClr val="ABB2BC"/>
      </a:accent5>
      <a:accent6>
        <a:srgbClr val="276284"/>
      </a:accent6>
      <a:hlink>
        <a:srgbClr val="4797B9"/>
      </a:hlink>
      <a:folHlink>
        <a:srgbClr val="65C3E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D3D65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11117</TotalTime>
  <Words>715</Words>
  <Application>Microsoft Office PowerPoint</Application>
  <PresentationFormat>On-screen Show (4:3)</PresentationFormat>
  <Paragraphs>141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Athelas</vt:lpstr>
      <vt:lpstr>Calibri</vt:lpstr>
      <vt:lpstr>Courier New</vt:lpstr>
      <vt:lpstr>Garamond</vt:lpstr>
      <vt:lpstr>Wingdings</vt:lpstr>
      <vt:lpstr>1_Standarddesign</vt:lpstr>
      <vt:lpstr>TSPE Leadership Conference</vt:lpstr>
      <vt:lpstr>Background and Content</vt:lpstr>
      <vt:lpstr>Ethics and Role Models </vt:lpstr>
      <vt:lpstr>Ethical Environment</vt:lpstr>
      <vt:lpstr>Promoting Ethics </vt:lpstr>
      <vt:lpstr>Why?</vt:lpstr>
      <vt:lpstr>Ethical Leader</vt:lpstr>
      <vt:lpstr>Ethical Leadership Skills</vt:lpstr>
      <vt:lpstr>Ethics, Ego &amp; Role Models</vt:lpstr>
      <vt:lpstr>Resolving Ethical Issues</vt:lpstr>
      <vt:lpstr>Resolving Ethical Issues </vt:lpstr>
      <vt:lpstr>Resolving Ethical Issues</vt:lpstr>
      <vt:lpstr>Harm Test</vt:lpstr>
      <vt:lpstr>Resolving Ethical Issues</vt:lpstr>
      <vt:lpstr>Confronting Ethical Issues</vt:lpstr>
      <vt:lpstr>Resources</vt:lpstr>
      <vt:lpstr>Things to think about…</vt:lpstr>
      <vt:lpstr>Contact Information</vt:lpstr>
    </vt:vector>
  </TitlesOfParts>
  <Company>PresentationPoint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screen</dc:title>
  <dc:creator>PresentationPoint</dc:creator>
  <cp:lastModifiedBy>Microsoft account</cp:lastModifiedBy>
  <cp:revision>1040</cp:revision>
  <cp:lastPrinted>2021-08-10T19:34:00Z</cp:lastPrinted>
  <dcterms:created xsi:type="dcterms:W3CDTF">2004-11-16T16:03:16Z</dcterms:created>
  <dcterms:modified xsi:type="dcterms:W3CDTF">2021-08-13T03:10:31Z</dcterms:modified>
</cp:coreProperties>
</file>