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47"/>
  </p:notesMasterIdLst>
  <p:handoutMasterIdLst>
    <p:handoutMasterId r:id="rId48"/>
  </p:handoutMasterIdLst>
  <p:sldIdLst>
    <p:sldId id="256" r:id="rId5"/>
    <p:sldId id="257" r:id="rId6"/>
    <p:sldId id="258" r:id="rId7"/>
    <p:sldId id="260" r:id="rId8"/>
    <p:sldId id="291" r:id="rId9"/>
    <p:sldId id="259" r:id="rId10"/>
    <p:sldId id="262" r:id="rId11"/>
    <p:sldId id="261" r:id="rId12"/>
    <p:sldId id="292" r:id="rId13"/>
    <p:sldId id="263" r:id="rId14"/>
    <p:sldId id="266" r:id="rId15"/>
    <p:sldId id="267" r:id="rId16"/>
    <p:sldId id="264" r:id="rId17"/>
    <p:sldId id="268" r:id="rId18"/>
    <p:sldId id="269" r:id="rId19"/>
    <p:sldId id="293" r:id="rId20"/>
    <p:sldId id="265" r:id="rId21"/>
    <p:sldId id="270" r:id="rId22"/>
    <p:sldId id="284" r:id="rId23"/>
    <p:sldId id="271" r:id="rId24"/>
    <p:sldId id="285" r:id="rId25"/>
    <p:sldId id="272" r:id="rId26"/>
    <p:sldId id="273" r:id="rId27"/>
    <p:sldId id="274" r:id="rId28"/>
    <p:sldId id="275" r:id="rId29"/>
    <p:sldId id="283" r:id="rId30"/>
    <p:sldId id="294" r:id="rId31"/>
    <p:sldId id="276" r:id="rId32"/>
    <p:sldId id="277" r:id="rId33"/>
    <p:sldId id="280" r:id="rId34"/>
    <p:sldId id="281" r:id="rId35"/>
    <p:sldId id="298" r:id="rId36"/>
    <p:sldId id="278" r:id="rId37"/>
    <p:sldId id="279" r:id="rId38"/>
    <p:sldId id="295" r:id="rId39"/>
    <p:sldId id="282" r:id="rId40"/>
    <p:sldId id="286" r:id="rId41"/>
    <p:sldId id="288" r:id="rId42"/>
    <p:sldId id="289" r:id="rId43"/>
    <p:sldId id="290" r:id="rId44"/>
    <p:sldId id="296" r:id="rId45"/>
    <p:sldId id="297" r:id="rId46"/>
  </p:sldIdLst>
  <p:sldSz cx="14630400" cy="8229600"/>
  <p:notesSz cx="6858000" cy="9144000"/>
  <p:defaultTextStyle>
    <a:defPPr>
      <a:defRPr lang="en-US"/>
    </a:defPPr>
    <a:lvl1pPr marL="0" algn="l" defTabSz="653044" rtl="0" eaLnBrk="1" latinLnBrk="0" hangingPunct="1">
      <a:defRPr sz="2571" kern="1200">
        <a:solidFill>
          <a:schemeClr val="tx1"/>
        </a:solidFill>
        <a:latin typeface="+mn-lt"/>
        <a:ea typeface="+mn-ea"/>
        <a:cs typeface="+mn-cs"/>
      </a:defRPr>
    </a:lvl1pPr>
    <a:lvl2pPr marL="653044" algn="l" defTabSz="653044" rtl="0" eaLnBrk="1" latinLnBrk="0" hangingPunct="1">
      <a:defRPr sz="2571" kern="1200">
        <a:solidFill>
          <a:schemeClr val="tx1"/>
        </a:solidFill>
        <a:latin typeface="+mn-lt"/>
        <a:ea typeface="+mn-ea"/>
        <a:cs typeface="+mn-cs"/>
      </a:defRPr>
    </a:lvl2pPr>
    <a:lvl3pPr marL="1306090" algn="l" defTabSz="653044" rtl="0" eaLnBrk="1" latinLnBrk="0" hangingPunct="1">
      <a:defRPr sz="2571" kern="1200">
        <a:solidFill>
          <a:schemeClr val="tx1"/>
        </a:solidFill>
        <a:latin typeface="+mn-lt"/>
        <a:ea typeface="+mn-ea"/>
        <a:cs typeface="+mn-cs"/>
      </a:defRPr>
    </a:lvl3pPr>
    <a:lvl4pPr marL="1959135" algn="l" defTabSz="653044" rtl="0" eaLnBrk="1" latinLnBrk="0" hangingPunct="1">
      <a:defRPr sz="2571" kern="1200">
        <a:solidFill>
          <a:schemeClr val="tx1"/>
        </a:solidFill>
        <a:latin typeface="+mn-lt"/>
        <a:ea typeface="+mn-ea"/>
        <a:cs typeface="+mn-cs"/>
      </a:defRPr>
    </a:lvl4pPr>
    <a:lvl5pPr marL="2612181" algn="l" defTabSz="653044" rtl="0" eaLnBrk="1" latinLnBrk="0" hangingPunct="1">
      <a:defRPr sz="2571" kern="1200">
        <a:solidFill>
          <a:schemeClr val="tx1"/>
        </a:solidFill>
        <a:latin typeface="+mn-lt"/>
        <a:ea typeface="+mn-ea"/>
        <a:cs typeface="+mn-cs"/>
      </a:defRPr>
    </a:lvl5pPr>
    <a:lvl6pPr marL="3265225" algn="l" defTabSz="653044" rtl="0" eaLnBrk="1" latinLnBrk="0" hangingPunct="1">
      <a:defRPr sz="2571" kern="1200">
        <a:solidFill>
          <a:schemeClr val="tx1"/>
        </a:solidFill>
        <a:latin typeface="+mn-lt"/>
        <a:ea typeface="+mn-ea"/>
        <a:cs typeface="+mn-cs"/>
      </a:defRPr>
    </a:lvl6pPr>
    <a:lvl7pPr marL="3918270" algn="l" defTabSz="653044" rtl="0" eaLnBrk="1" latinLnBrk="0" hangingPunct="1">
      <a:defRPr sz="2571" kern="1200">
        <a:solidFill>
          <a:schemeClr val="tx1"/>
        </a:solidFill>
        <a:latin typeface="+mn-lt"/>
        <a:ea typeface="+mn-ea"/>
        <a:cs typeface="+mn-cs"/>
      </a:defRPr>
    </a:lvl7pPr>
    <a:lvl8pPr marL="4571314" algn="l" defTabSz="653044" rtl="0" eaLnBrk="1" latinLnBrk="0" hangingPunct="1">
      <a:defRPr sz="2571" kern="1200">
        <a:solidFill>
          <a:schemeClr val="tx1"/>
        </a:solidFill>
        <a:latin typeface="+mn-lt"/>
        <a:ea typeface="+mn-ea"/>
        <a:cs typeface="+mn-cs"/>
      </a:defRPr>
    </a:lvl8pPr>
    <a:lvl9pPr marL="5224359" algn="l" defTabSz="653044" rtl="0" eaLnBrk="1" latinLnBrk="0" hangingPunct="1">
      <a:defRPr sz="257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2F6"/>
    <a:srgbClr val="ADC8DD"/>
    <a:srgbClr val="2273A5"/>
    <a:srgbClr val="194160"/>
    <a:srgbClr val="0C1E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42"/>
    <p:restoredTop sz="94626"/>
  </p:normalViewPr>
  <p:slideViewPr>
    <p:cSldViewPr snapToGrid="0" snapToObjects="1">
      <p:cViewPr varScale="1">
        <p:scale>
          <a:sx n="68" d="100"/>
          <a:sy n="68" d="100"/>
        </p:scale>
        <p:origin x="516" y="72"/>
      </p:cViewPr>
      <p:guideLst>
        <p:guide orient="horz" pos="2592"/>
        <p:guide pos="46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149E1C-4438-5244-9727-01BAD57E1356}" type="datetimeFigureOut">
              <a:rPr lang="en-US" smtClean="0"/>
              <a:t>3/12/2021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5F2288-E856-1845-B402-550D23636A65}" type="slidenum">
              <a:rPr lang="en-US" smtClean="0"/>
              <a:t>‹#›</a:t>
            </a:fld>
            <a:endParaRPr lang="en-US"/>
          </a:p>
        </p:txBody>
      </p:sp>
    </p:spTree>
    <p:extLst>
      <p:ext uri="{BB962C8B-B14F-4D97-AF65-F5344CB8AC3E}">
        <p14:creationId xmlns:p14="http://schemas.microsoft.com/office/powerpoint/2010/main" val="26066786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C94F9B-08E9-0C47-9B7F-A5395BCA5337}" type="datetimeFigureOut">
              <a:rPr lang="en-US" smtClean="0"/>
              <a:t>3/12/2021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AA0618-FAF0-4E45-9A1B-741F3298D5BB}" type="slidenum">
              <a:rPr lang="en-US" smtClean="0"/>
              <a:t>‹#›</a:t>
            </a:fld>
            <a:endParaRPr lang="en-US"/>
          </a:p>
        </p:txBody>
      </p:sp>
    </p:spTree>
    <p:extLst>
      <p:ext uri="{BB962C8B-B14F-4D97-AF65-F5344CB8AC3E}">
        <p14:creationId xmlns:p14="http://schemas.microsoft.com/office/powerpoint/2010/main" val="3361697648"/>
      </p:ext>
    </p:extLst>
  </p:cSld>
  <p:clrMap bg1="lt1" tx1="dk1" bg2="lt2" tx2="dk2" accent1="accent1" accent2="accent2" accent3="accent3" accent4="accent4" accent5="accent5" accent6="accent6" hlink="hlink" folHlink="folHlink"/>
  <p:hf hdr="0" ftr="0" dt="0"/>
  <p:notesStyle>
    <a:lvl1pPr marL="0" algn="l" defTabSz="653044" rtl="0" eaLnBrk="1" latinLnBrk="0" hangingPunct="1">
      <a:defRPr sz="1714" kern="1200">
        <a:solidFill>
          <a:schemeClr val="tx1"/>
        </a:solidFill>
        <a:latin typeface="+mn-lt"/>
        <a:ea typeface="+mn-ea"/>
        <a:cs typeface="+mn-cs"/>
      </a:defRPr>
    </a:lvl1pPr>
    <a:lvl2pPr marL="653044" algn="l" defTabSz="653044" rtl="0" eaLnBrk="1" latinLnBrk="0" hangingPunct="1">
      <a:defRPr sz="1714" kern="1200">
        <a:solidFill>
          <a:schemeClr val="tx1"/>
        </a:solidFill>
        <a:latin typeface="+mn-lt"/>
        <a:ea typeface="+mn-ea"/>
        <a:cs typeface="+mn-cs"/>
      </a:defRPr>
    </a:lvl2pPr>
    <a:lvl3pPr marL="1306090" algn="l" defTabSz="653044" rtl="0" eaLnBrk="1" latinLnBrk="0" hangingPunct="1">
      <a:defRPr sz="1714" kern="1200">
        <a:solidFill>
          <a:schemeClr val="tx1"/>
        </a:solidFill>
        <a:latin typeface="+mn-lt"/>
        <a:ea typeface="+mn-ea"/>
        <a:cs typeface="+mn-cs"/>
      </a:defRPr>
    </a:lvl3pPr>
    <a:lvl4pPr marL="1959135" algn="l" defTabSz="653044" rtl="0" eaLnBrk="1" latinLnBrk="0" hangingPunct="1">
      <a:defRPr sz="1714" kern="1200">
        <a:solidFill>
          <a:schemeClr val="tx1"/>
        </a:solidFill>
        <a:latin typeface="+mn-lt"/>
        <a:ea typeface="+mn-ea"/>
        <a:cs typeface="+mn-cs"/>
      </a:defRPr>
    </a:lvl4pPr>
    <a:lvl5pPr marL="2612181" algn="l" defTabSz="653044" rtl="0" eaLnBrk="1" latinLnBrk="0" hangingPunct="1">
      <a:defRPr sz="1714" kern="1200">
        <a:solidFill>
          <a:schemeClr val="tx1"/>
        </a:solidFill>
        <a:latin typeface="+mn-lt"/>
        <a:ea typeface="+mn-ea"/>
        <a:cs typeface="+mn-cs"/>
      </a:defRPr>
    </a:lvl5pPr>
    <a:lvl6pPr marL="3265225" algn="l" defTabSz="653044" rtl="0" eaLnBrk="1" latinLnBrk="0" hangingPunct="1">
      <a:defRPr sz="1714" kern="1200">
        <a:solidFill>
          <a:schemeClr val="tx1"/>
        </a:solidFill>
        <a:latin typeface="+mn-lt"/>
        <a:ea typeface="+mn-ea"/>
        <a:cs typeface="+mn-cs"/>
      </a:defRPr>
    </a:lvl6pPr>
    <a:lvl7pPr marL="3918270" algn="l" defTabSz="653044" rtl="0" eaLnBrk="1" latinLnBrk="0" hangingPunct="1">
      <a:defRPr sz="1714" kern="1200">
        <a:solidFill>
          <a:schemeClr val="tx1"/>
        </a:solidFill>
        <a:latin typeface="+mn-lt"/>
        <a:ea typeface="+mn-ea"/>
        <a:cs typeface="+mn-cs"/>
      </a:defRPr>
    </a:lvl7pPr>
    <a:lvl8pPr marL="4571314" algn="l" defTabSz="653044" rtl="0" eaLnBrk="1" latinLnBrk="0" hangingPunct="1">
      <a:defRPr sz="1714" kern="1200">
        <a:solidFill>
          <a:schemeClr val="tx1"/>
        </a:solidFill>
        <a:latin typeface="+mn-lt"/>
        <a:ea typeface="+mn-ea"/>
        <a:cs typeface="+mn-cs"/>
      </a:defRPr>
    </a:lvl8pPr>
    <a:lvl9pPr marL="5224359" algn="l" defTabSz="653044" rtl="0" eaLnBrk="1" latinLnBrk="0" hangingPunct="1">
      <a:defRPr sz="171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855303"/>
            <a:ext cx="12435840" cy="1764030"/>
          </a:xfrm>
        </p:spPr>
        <p:txBody>
          <a:bodyPr/>
          <a:lstStyle>
            <a:lvl1pPr>
              <a:defRPr>
                <a:solidFill>
                  <a:srgbClr val="E6F2F6"/>
                </a:solidFill>
                <a:latin typeface="Arial"/>
              </a:defRPr>
            </a:lvl1pPr>
          </a:lstStyle>
          <a:p>
            <a:r>
              <a:rPr lang="en-US" dirty="0"/>
              <a:t>Click to edit Master title style</a:t>
            </a:r>
          </a:p>
        </p:txBody>
      </p:sp>
      <p:sp>
        <p:nvSpPr>
          <p:cNvPr id="3" name="Subtitle 2"/>
          <p:cNvSpPr>
            <a:spLocks noGrp="1"/>
          </p:cNvSpPr>
          <p:nvPr>
            <p:ph type="subTitle" idx="1"/>
          </p:nvPr>
        </p:nvSpPr>
        <p:spPr>
          <a:xfrm>
            <a:off x="2194560" y="2732034"/>
            <a:ext cx="10241280" cy="2103120"/>
          </a:xfrm>
        </p:spPr>
        <p:txBody>
          <a:bodyPr>
            <a:normAutofit/>
          </a:bodyPr>
          <a:lstStyle>
            <a:lvl1pPr marL="0" indent="0" algn="ctr">
              <a:buNone/>
              <a:defRPr sz="3360">
                <a:solidFill>
                  <a:srgbClr val="ADC8DD"/>
                </a:solidFill>
                <a:latin typeface="Arial"/>
              </a:defRPr>
            </a:lvl1pPr>
            <a:lvl2pPr marL="548596" indent="0" algn="ctr">
              <a:buNone/>
              <a:defRPr>
                <a:solidFill>
                  <a:schemeClr val="tx1">
                    <a:tint val="75000"/>
                  </a:schemeClr>
                </a:solidFill>
              </a:defRPr>
            </a:lvl2pPr>
            <a:lvl3pPr marL="1097192" indent="0" algn="ctr">
              <a:buNone/>
              <a:defRPr>
                <a:solidFill>
                  <a:schemeClr val="tx1">
                    <a:tint val="75000"/>
                  </a:schemeClr>
                </a:solidFill>
              </a:defRPr>
            </a:lvl3pPr>
            <a:lvl4pPr marL="1645788" indent="0" algn="ctr">
              <a:buNone/>
              <a:defRPr>
                <a:solidFill>
                  <a:schemeClr val="tx1">
                    <a:tint val="75000"/>
                  </a:schemeClr>
                </a:solidFill>
              </a:defRPr>
            </a:lvl4pPr>
            <a:lvl5pPr marL="2194385" indent="0" algn="ctr">
              <a:buNone/>
              <a:defRPr>
                <a:solidFill>
                  <a:schemeClr val="tx1">
                    <a:tint val="75000"/>
                  </a:schemeClr>
                </a:solidFill>
              </a:defRPr>
            </a:lvl5pPr>
            <a:lvl6pPr marL="2742982" indent="0" algn="ctr">
              <a:buNone/>
              <a:defRPr>
                <a:solidFill>
                  <a:schemeClr val="tx1">
                    <a:tint val="75000"/>
                  </a:schemeClr>
                </a:solidFill>
              </a:defRPr>
            </a:lvl6pPr>
            <a:lvl7pPr marL="3291576" indent="0" algn="ctr">
              <a:buNone/>
              <a:defRPr>
                <a:solidFill>
                  <a:schemeClr val="tx1">
                    <a:tint val="75000"/>
                  </a:schemeClr>
                </a:solidFill>
              </a:defRPr>
            </a:lvl7pPr>
            <a:lvl8pPr marL="3840173" indent="0" algn="ctr">
              <a:buNone/>
              <a:defRPr>
                <a:solidFill>
                  <a:schemeClr val="tx1">
                    <a:tint val="75000"/>
                  </a:schemeClr>
                </a:solidFill>
              </a:defRPr>
            </a:lvl8pPr>
            <a:lvl9pPr marL="438877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0" y="7408546"/>
            <a:ext cx="14630400" cy="438150"/>
          </a:xfrm>
        </p:spPr>
        <p:txBody>
          <a:bodyPr/>
          <a:lstStyle>
            <a:lvl1pPr algn="ctr">
              <a:defRPr sz="2160">
                <a:solidFill>
                  <a:schemeClr val="accent4"/>
                </a:solidFill>
              </a:defRPr>
            </a:lvl1pPr>
          </a:lstStyle>
          <a:p>
            <a:fld id="{0BEDE40F-D3E2-6B46-815D-1BAD0BFB0599}" type="datetime4">
              <a:rPr lang="en-US" smtClean="0"/>
              <a:pPr/>
              <a:t>March 12, 2021</a:t>
            </a:fld>
            <a:endParaRPr lang="en-US" dirty="0"/>
          </a:p>
        </p:txBody>
      </p:sp>
    </p:spTree>
    <p:extLst>
      <p:ext uri="{BB962C8B-B14F-4D97-AF65-F5344CB8AC3E}">
        <p14:creationId xmlns:p14="http://schemas.microsoft.com/office/powerpoint/2010/main" val="3081695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549392"/>
          </a:xfrm>
        </p:spPr>
        <p:txBody>
          <a:bodyPr>
            <a:noAutofit/>
          </a:bodyPr>
          <a:lstStyle>
            <a:lvl1pPr algn="l">
              <a:defRPr sz="3840">
                <a:solidFill>
                  <a:schemeClr val="accent3"/>
                </a:solidFill>
                <a:latin typeface=""/>
              </a:defRPr>
            </a:lvl1pPr>
          </a:lstStyle>
          <a:p>
            <a:r>
              <a:rPr lang="en-US" dirty="0"/>
              <a:t>Click to edit Master title style</a:t>
            </a:r>
          </a:p>
        </p:txBody>
      </p:sp>
      <p:sp>
        <p:nvSpPr>
          <p:cNvPr id="3" name="Content Placeholder 2"/>
          <p:cNvSpPr>
            <a:spLocks noGrp="1"/>
          </p:cNvSpPr>
          <p:nvPr>
            <p:ph idx="1"/>
          </p:nvPr>
        </p:nvSpPr>
        <p:spPr>
          <a:xfrm>
            <a:off x="731520" y="1034905"/>
            <a:ext cx="13167360" cy="6316493"/>
          </a:xfrm>
        </p:spPr>
        <p:txBody>
          <a:bodyPr/>
          <a:lstStyle>
            <a:lvl1pPr>
              <a:defRPr sz="3360">
                <a:latin typeface=""/>
              </a:defRPr>
            </a:lvl1pPr>
            <a:lvl2pPr>
              <a:defRPr sz="2880">
                <a:latin typeface=""/>
              </a:defRPr>
            </a:lvl2pPr>
            <a:lvl3pPr>
              <a:defRPr sz="2400">
                <a:latin typeface=""/>
              </a:defRPr>
            </a:lvl3pPr>
            <a:lvl4pPr>
              <a:defRPr sz="2160">
                <a:latin typeface=""/>
              </a:defRPr>
            </a:lvl4pPr>
            <a:lvl5pPr>
              <a:defRPr sz="2160">
                <a:latin typefac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357120" y="7726327"/>
            <a:ext cx="3413760" cy="353621"/>
          </a:xfrm>
        </p:spPr>
        <p:txBody>
          <a:bodyPr tIns="0" bIns="0" anchor="b" anchorCtr="0"/>
          <a:lstStyle>
            <a:lvl1pPr>
              <a:defRPr>
                <a:solidFill>
                  <a:schemeClr val="accent4"/>
                </a:solidFill>
              </a:defRPr>
            </a:lvl1pPr>
          </a:lstStyle>
          <a:p>
            <a:fld id="{1682C668-C39B-C54B-A3C8-79F9D24A2384}" type="datetime4">
              <a:rPr lang="en-US" smtClean="0"/>
              <a:pPr/>
              <a:t>March 12, 2021</a:t>
            </a:fld>
            <a:endParaRPr lang="en-US" dirty="0"/>
          </a:p>
        </p:txBody>
      </p:sp>
      <p:sp>
        <p:nvSpPr>
          <p:cNvPr id="6" name="Slide Number Placeholder 5"/>
          <p:cNvSpPr>
            <a:spLocks noGrp="1"/>
          </p:cNvSpPr>
          <p:nvPr>
            <p:ph type="sldNum" sz="quarter" idx="12"/>
          </p:nvPr>
        </p:nvSpPr>
        <p:spPr>
          <a:xfrm>
            <a:off x="10956607" y="7726327"/>
            <a:ext cx="3413760" cy="353621"/>
          </a:xfrm>
        </p:spPr>
        <p:txBody>
          <a:bodyPr tIns="0" bIns="0" anchor="b" anchorCtr="0"/>
          <a:lstStyle>
            <a:lvl1pPr>
              <a:defRPr>
                <a:solidFill>
                  <a:schemeClr val="accent4"/>
                </a:solidFill>
              </a:defRPr>
            </a:lvl1pPr>
          </a:lstStyle>
          <a:p>
            <a:fld id="{12258CD1-46C3-9144-9E82-08E65119BD87}" type="slidenum">
              <a:rPr lang="en-US" smtClean="0"/>
              <a:pPr/>
              <a:t>‹#›</a:t>
            </a:fld>
            <a:endParaRPr lang="en-US" dirty="0"/>
          </a:p>
        </p:txBody>
      </p:sp>
    </p:spTree>
    <p:extLst>
      <p:ext uri="{BB962C8B-B14F-4D97-AF65-F5344CB8AC3E}">
        <p14:creationId xmlns:p14="http://schemas.microsoft.com/office/powerpoint/2010/main" val="3072954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3"/>
            <a:ext cx="341376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A8CDF98E-9EE5-1544-850A-AE736FB7D2AC}" type="datetime4">
              <a:rPr lang="en-US" smtClean="0"/>
              <a:t>March 12, 2021</a:t>
            </a:fld>
            <a:endParaRPr lang="en-US"/>
          </a:p>
        </p:txBody>
      </p:sp>
      <p:sp>
        <p:nvSpPr>
          <p:cNvPr id="5" name="Footer Placeholder 4"/>
          <p:cNvSpPr>
            <a:spLocks noGrp="1"/>
          </p:cNvSpPr>
          <p:nvPr>
            <p:ph type="ftr" sz="quarter" idx="3"/>
          </p:nvPr>
        </p:nvSpPr>
        <p:spPr>
          <a:xfrm>
            <a:off x="4998720" y="7627623"/>
            <a:ext cx="46329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120" y="7627623"/>
            <a:ext cx="341376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2258CD1-46C3-9144-9E82-08E65119BD87}" type="slidenum">
              <a:rPr lang="en-US" smtClean="0"/>
              <a:t>‹#›</a:t>
            </a:fld>
            <a:endParaRPr lang="en-US"/>
          </a:p>
        </p:txBody>
      </p:sp>
    </p:spTree>
    <p:extLst>
      <p:ext uri="{BB962C8B-B14F-4D97-AF65-F5344CB8AC3E}">
        <p14:creationId xmlns:p14="http://schemas.microsoft.com/office/powerpoint/2010/main" val="3159499457"/>
      </p:ext>
    </p:extLst>
  </p:cSld>
  <p:clrMap bg1="lt1" tx1="dk1" bg2="lt2" tx2="dk2" accent1="accent1" accent2="accent2" accent3="accent3" accent4="accent4" accent5="accent5" accent6="accent6" hlink="hlink" folHlink="folHlink"/>
  <p:sldLayoutIdLst>
    <p:sldLayoutId id="2147483685" r:id="rId1"/>
    <p:sldLayoutId id="2147483686" r:id="rId2"/>
  </p:sldLayoutIdLst>
  <p:hf sldNum="0" hdr="0" ftr="0"/>
  <p:txStyles>
    <p:titleStyle>
      <a:lvl1pPr algn="ctr" defTabSz="548596" rtl="0" eaLnBrk="1" latinLnBrk="0" hangingPunct="1">
        <a:spcBef>
          <a:spcPct val="0"/>
        </a:spcBef>
        <a:buNone/>
        <a:defRPr sz="5280" kern="1200">
          <a:solidFill>
            <a:schemeClr val="tx1"/>
          </a:solidFill>
          <a:latin typeface="+mj-lt"/>
          <a:ea typeface="+mj-ea"/>
          <a:cs typeface="+mj-cs"/>
        </a:defRPr>
      </a:lvl1pPr>
    </p:titleStyle>
    <p:bodyStyle>
      <a:lvl1pPr marL="411446" indent="-411446" algn="l" defTabSz="548596" rtl="0" eaLnBrk="1" latinLnBrk="0" hangingPunct="1">
        <a:spcBef>
          <a:spcPct val="20000"/>
        </a:spcBef>
        <a:buFont typeface="Arial"/>
        <a:buChar char="•"/>
        <a:defRPr sz="3840" kern="1200">
          <a:solidFill>
            <a:schemeClr val="tx1"/>
          </a:solidFill>
          <a:latin typeface="+mn-lt"/>
          <a:ea typeface="+mn-ea"/>
          <a:cs typeface="+mn-cs"/>
        </a:defRPr>
      </a:lvl1pPr>
      <a:lvl2pPr marL="891468" indent="-342874" algn="l" defTabSz="548596" rtl="0" eaLnBrk="1" latinLnBrk="0" hangingPunct="1">
        <a:spcBef>
          <a:spcPct val="20000"/>
        </a:spcBef>
        <a:buFont typeface="Arial"/>
        <a:buChar char="–"/>
        <a:defRPr sz="3360" kern="1200">
          <a:solidFill>
            <a:schemeClr val="tx1"/>
          </a:solidFill>
          <a:latin typeface="+mn-lt"/>
          <a:ea typeface="+mn-ea"/>
          <a:cs typeface="+mn-cs"/>
        </a:defRPr>
      </a:lvl2pPr>
      <a:lvl3pPr marL="1371490" indent="-274298" algn="l" defTabSz="548596" rtl="0" eaLnBrk="1" latinLnBrk="0" hangingPunct="1">
        <a:spcBef>
          <a:spcPct val="20000"/>
        </a:spcBef>
        <a:buFont typeface="Arial"/>
        <a:buChar char="•"/>
        <a:defRPr sz="2880" kern="1200">
          <a:solidFill>
            <a:schemeClr val="tx1"/>
          </a:solidFill>
          <a:latin typeface="+mn-lt"/>
          <a:ea typeface="+mn-ea"/>
          <a:cs typeface="+mn-cs"/>
        </a:defRPr>
      </a:lvl3pPr>
      <a:lvl4pPr marL="1920086" indent="-274298" algn="l" defTabSz="548596" rtl="0" eaLnBrk="1" latinLnBrk="0" hangingPunct="1">
        <a:spcBef>
          <a:spcPct val="20000"/>
        </a:spcBef>
        <a:buFont typeface="Arial"/>
        <a:buChar char="–"/>
        <a:defRPr sz="2400" kern="1200">
          <a:solidFill>
            <a:schemeClr val="tx1"/>
          </a:solidFill>
          <a:latin typeface="+mn-lt"/>
          <a:ea typeface="+mn-ea"/>
          <a:cs typeface="+mn-cs"/>
        </a:defRPr>
      </a:lvl4pPr>
      <a:lvl5pPr marL="2468683" indent="-274298" algn="l" defTabSz="548596" rtl="0" eaLnBrk="1" latinLnBrk="0" hangingPunct="1">
        <a:spcBef>
          <a:spcPct val="20000"/>
        </a:spcBef>
        <a:buFont typeface="Arial"/>
        <a:buChar char="»"/>
        <a:defRPr sz="2400" kern="1200">
          <a:solidFill>
            <a:schemeClr val="tx1"/>
          </a:solidFill>
          <a:latin typeface="+mn-lt"/>
          <a:ea typeface="+mn-ea"/>
          <a:cs typeface="+mn-cs"/>
        </a:defRPr>
      </a:lvl5pPr>
      <a:lvl6pPr marL="3017279" indent="-274298" algn="l" defTabSz="548596" rtl="0" eaLnBrk="1" latinLnBrk="0" hangingPunct="1">
        <a:spcBef>
          <a:spcPct val="20000"/>
        </a:spcBef>
        <a:buFont typeface="Arial"/>
        <a:buChar char="•"/>
        <a:defRPr sz="2400" kern="1200">
          <a:solidFill>
            <a:schemeClr val="tx1"/>
          </a:solidFill>
          <a:latin typeface="+mn-lt"/>
          <a:ea typeface="+mn-ea"/>
          <a:cs typeface="+mn-cs"/>
        </a:defRPr>
      </a:lvl6pPr>
      <a:lvl7pPr marL="3565874" indent="-274298" algn="l" defTabSz="548596" rtl="0" eaLnBrk="1" latinLnBrk="0" hangingPunct="1">
        <a:spcBef>
          <a:spcPct val="20000"/>
        </a:spcBef>
        <a:buFont typeface="Arial"/>
        <a:buChar char="•"/>
        <a:defRPr sz="2400" kern="1200">
          <a:solidFill>
            <a:schemeClr val="tx1"/>
          </a:solidFill>
          <a:latin typeface="+mn-lt"/>
          <a:ea typeface="+mn-ea"/>
          <a:cs typeface="+mn-cs"/>
        </a:defRPr>
      </a:lvl7pPr>
      <a:lvl8pPr marL="4114471" indent="-274298" algn="l" defTabSz="548596" rtl="0" eaLnBrk="1" latinLnBrk="0" hangingPunct="1">
        <a:spcBef>
          <a:spcPct val="20000"/>
        </a:spcBef>
        <a:buFont typeface="Arial"/>
        <a:buChar char="•"/>
        <a:defRPr sz="2400" kern="1200">
          <a:solidFill>
            <a:schemeClr val="tx1"/>
          </a:solidFill>
          <a:latin typeface="+mn-lt"/>
          <a:ea typeface="+mn-ea"/>
          <a:cs typeface="+mn-cs"/>
        </a:defRPr>
      </a:lvl8pPr>
      <a:lvl9pPr marL="4663068" indent="-274298" algn="l" defTabSz="548596"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596" rtl="0" eaLnBrk="1" latinLnBrk="0" hangingPunct="1">
        <a:defRPr sz="2160" kern="1200">
          <a:solidFill>
            <a:schemeClr val="tx1"/>
          </a:solidFill>
          <a:latin typeface="+mn-lt"/>
          <a:ea typeface="+mn-ea"/>
          <a:cs typeface="+mn-cs"/>
        </a:defRPr>
      </a:lvl1pPr>
      <a:lvl2pPr marL="548596" algn="l" defTabSz="548596" rtl="0" eaLnBrk="1" latinLnBrk="0" hangingPunct="1">
        <a:defRPr sz="2160" kern="1200">
          <a:solidFill>
            <a:schemeClr val="tx1"/>
          </a:solidFill>
          <a:latin typeface="+mn-lt"/>
          <a:ea typeface="+mn-ea"/>
          <a:cs typeface="+mn-cs"/>
        </a:defRPr>
      </a:lvl2pPr>
      <a:lvl3pPr marL="1097192" algn="l" defTabSz="548596" rtl="0" eaLnBrk="1" latinLnBrk="0" hangingPunct="1">
        <a:defRPr sz="2160" kern="1200">
          <a:solidFill>
            <a:schemeClr val="tx1"/>
          </a:solidFill>
          <a:latin typeface="+mn-lt"/>
          <a:ea typeface="+mn-ea"/>
          <a:cs typeface="+mn-cs"/>
        </a:defRPr>
      </a:lvl3pPr>
      <a:lvl4pPr marL="1645788" algn="l" defTabSz="548596" rtl="0" eaLnBrk="1" latinLnBrk="0" hangingPunct="1">
        <a:defRPr sz="2160" kern="1200">
          <a:solidFill>
            <a:schemeClr val="tx1"/>
          </a:solidFill>
          <a:latin typeface="+mn-lt"/>
          <a:ea typeface="+mn-ea"/>
          <a:cs typeface="+mn-cs"/>
        </a:defRPr>
      </a:lvl4pPr>
      <a:lvl5pPr marL="2194385" algn="l" defTabSz="548596" rtl="0" eaLnBrk="1" latinLnBrk="0" hangingPunct="1">
        <a:defRPr sz="2160" kern="1200">
          <a:solidFill>
            <a:schemeClr val="tx1"/>
          </a:solidFill>
          <a:latin typeface="+mn-lt"/>
          <a:ea typeface="+mn-ea"/>
          <a:cs typeface="+mn-cs"/>
        </a:defRPr>
      </a:lvl5pPr>
      <a:lvl6pPr marL="2742982" algn="l" defTabSz="548596" rtl="0" eaLnBrk="1" latinLnBrk="0" hangingPunct="1">
        <a:defRPr sz="2160" kern="1200">
          <a:solidFill>
            <a:schemeClr val="tx1"/>
          </a:solidFill>
          <a:latin typeface="+mn-lt"/>
          <a:ea typeface="+mn-ea"/>
          <a:cs typeface="+mn-cs"/>
        </a:defRPr>
      </a:lvl6pPr>
      <a:lvl7pPr marL="3291576" algn="l" defTabSz="548596" rtl="0" eaLnBrk="1" latinLnBrk="0" hangingPunct="1">
        <a:defRPr sz="2160" kern="1200">
          <a:solidFill>
            <a:schemeClr val="tx1"/>
          </a:solidFill>
          <a:latin typeface="+mn-lt"/>
          <a:ea typeface="+mn-ea"/>
          <a:cs typeface="+mn-cs"/>
        </a:defRPr>
      </a:lvl7pPr>
      <a:lvl8pPr marL="3840173" algn="l" defTabSz="548596" rtl="0" eaLnBrk="1" latinLnBrk="0" hangingPunct="1">
        <a:defRPr sz="2160" kern="1200">
          <a:solidFill>
            <a:schemeClr val="tx1"/>
          </a:solidFill>
          <a:latin typeface="+mn-lt"/>
          <a:ea typeface="+mn-ea"/>
          <a:cs typeface="+mn-cs"/>
        </a:defRPr>
      </a:lvl8pPr>
      <a:lvl9pPr marL="4388770" algn="l" defTabSz="548596"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roadsafety.unc.edu/research/projects/2017r3/" TargetMode="External"/><Relationship Id="rId2" Type="http://schemas.openxmlformats.org/officeDocument/2006/relationships/hyperlink" Target="http://www.trb.org/Publications/Blurbs/178087.aspx" TargetMode="External"/><Relationship Id="rId1" Type="http://schemas.openxmlformats.org/officeDocument/2006/relationships/slideLayout" Target="../slideLayouts/slideLayout2.xml"/><Relationship Id="rId4" Type="http://schemas.openxmlformats.org/officeDocument/2006/relationships/hyperlink" Target="https://www.roadsafety.unc.edu/research/projects/2019r29/"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Identifying Pedestrian Safety Risks Through Systemic Crash Analysis</a:t>
            </a:r>
          </a:p>
        </p:txBody>
      </p:sp>
      <p:sp>
        <p:nvSpPr>
          <p:cNvPr id="3" name="Subtitle 2"/>
          <p:cNvSpPr>
            <a:spLocks noGrp="1"/>
          </p:cNvSpPr>
          <p:nvPr>
            <p:ph type="subTitle" idx="1"/>
          </p:nvPr>
        </p:nvSpPr>
        <p:spPr/>
        <p:txBody>
          <a:bodyPr/>
          <a:lstStyle/>
          <a:p>
            <a:r>
              <a:rPr lang="en-US" dirty="0"/>
              <a:t>Wesley Kumfer, PhD, RSP1</a:t>
            </a:r>
          </a:p>
          <a:p>
            <a:endParaRPr lang="en-US" dirty="0"/>
          </a:p>
          <a:p>
            <a:r>
              <a:rPr lang="en-US" dirty="0" err="1"/>
              <a:t>TexITE</a:t>
            </a:r>
            <a:r>
              <a:rPr lang="en-US" dirty="0"/>
              <a:t> Greater Dallas and Fort Worth Sections</a:t>
            </a:r>
          </a:p>
        </p:txBody>
      </p:sp>
      <p:sp>
        <p:nvSpPr>
          <p:cNvPr id="4" name="Date Placeholder 3"/>
          <p:cNvSpPr>
            <a:spLocks noGrp="1"/>
          </p:cNvSpPr>
          <p:nvPr>
            <p:ph type="dt" sz="half" idx="10"/>
          </p:nvPr>
        </p:nvSpPr>
        <p:spPr/>
        <p:txBody>
          <a:bodyPr/>
          <a:lstStyle/>
          <a:p>
            <a:fld id="{C00D522B-31D3-E147-AF60-5154CF81F860}" type="datetime4">
              <a:rPr lang="en-US" sz="1920">
                <a:latin typeface="Arial"/>
                <a:cs typeface="Arial"/>
              </a:rPr>
              <a:t>March 12, 2021</a:t>
            </a:fld>
            <a:endParaRPr lang="en-US" sz="1920" dirty="0">
              <a:latin typeface="Arial"/>
              <a:cs typeface="Arial"/>
            </a:endParaRPr>
          </a:p>
        </p:txBody>
      </p:sp>
    </p:spTree>
    <p:extLst>
      <p:ext uri="{BB962C8B-B14F-4D97-AF65-F5344CB8AC3E}">
        <p14:creationId xmlns:p14="http://schemas.microsoft.com/office/powerpoint/2010/main" val="4022655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FF17C-519E-4C0D-9A45-A898BA77ABAF}"/>
              </a:ext>
            </a:extLst>
          </p:cNvPr>
          <p:cNvSpPr>
            <a:spLocks noGrp="1"/>
          </p:cNvSpPr>
          <p:nvPr>
            <p:ph type="title"/>
          </p:nvPr>
        </p:nvSpPr>
        <p:spPr/>
        <p:txBody>
          <a:bodyPr/>
          <a:lstStyle/>
          <a:p>
            <a:r>
              <a:rPr lang="en-US" dirty="0"/>
              <a:t>The Traditional Approach</a:t>
            </a:r>
          </a:p>
        </p:txBody>
      </p:sp>
      <p:sp>
        <p:nvSpPr>
          <p:cNvPr id="3" name="Content Placeholder 2">
            <a:extLst>
              <a:ext uri="{FF2B5EF4-FFF2-40B4-BE49-F238E27FC236}">
                <a16:creationId xmlns:a16="http://schemas.microsoft.com/office/drawing/2014/main" id="{9225CACB-8175-4A6F-845E-6A3E13D935E0}"/>
              </a:ext>
            </a:extLst>
          </p:cNvPr>
          <p:cNvSpPr>
            <a:spLocks noGrp="1"/>
          </p:cNvSpPr>
          <p:nvPr>
            <p:ph idx="1"/>
          </p:nvPr>
        </p:nvSpPr>
        <p:spPr/>
        <p:txBody>
          <a:bodyPr/>
          <a:lstStyle/>
          <a:p>
            <a:r>
              <a:rPr lang="en-US" dirty="0"/>
              <a:t>The traditional transportation safety management system tends to rely on “hot spot” (high crash location) identification.</a:t>
            </a:r>
          </a:p>
          <a:p>
            <a:r>
              <a:rPr lang="en-US" dirty="0"/>
              <a:t>While this approach is important, there are several limitations:</a:t>
            </a:r>
          </a:p>
          <a:p>
            <a:pPr lvl="1"/>
            <a:r>
              <a:rPr lang="en-US" dirty="0"/>
              <a:t>A hot spot approach is inherently reactive and based on crash history.</a:t>
            </a:r>
          </a:p>
          <a:p>
            <a:pPr lvl="1"/>
            <a:r>
              <a:rPr lang="en-US" dirty="0"/>
              <a:t>Pedestrian crashes may be rare or widely dispersed across a network, making a hot spot approach unreliable and cost-ineffective.</a:t>
            </a:r>
          </a:p>
          <a:p>
            <a:pPr lvl="1"/>
            <a:r>
              <a:rPr lang="en-US" dirty="0"/>
              <a:t>Crash risk factors for pedestrians may be different than for motor vehicles.</a:t>
            </a:r>
          </a:p>
          <a:p>
            <a:pPr lvl="1"/>
            <a:r>
              <a:rPr lang="en-US" dirty="0"/>
              <a:t>The process needs to be tailored to data related to pedestrians, and to provide guidance on how to gather needed data.</a:t>
            </a:r>
          </a:p>
          <a:p>
            <a:r>
              <a:rPr lang="en-US" dirty="0"/>
              <a:t>We need a method to identify locations of risk.</a:t>
            </a:r>
          </a:p>
        </p:txBody>
      </p:sp>
      <p:sp>
        <p:nvSpPr>
          <p:cNvPr id="4" name="Date Placeholder 3">
            <a:extLst>
              <a:ext uri="{FF2B5EF4-FFF2-40B4-BE49-F238E27FC236}">
                <a16:creationId xmlns:a16="http://schemas.microsoft.com/office/drawing/2014/main" id="{4C1F24D8-81A5-4174-8821-DBA0D8371AC6}"/>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266341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FF17C-519E-4C0D-9A45-A898BA77ABAF}"/>
              </a:ext>
            </a:extLst>
          </p:cNvPr>
          <p:cNvSpPr>
            <a:spLocks noGrp="1"/>
          </p:cNvSpPr>
          <p:nvPr>
            <p:ph type="title"/>
          </p:nvPr>
        </p:nvSpPr>
        <p:spPr/>
        <p:txBody>
          <a:bodyPr/>
          <a:lstStyle/>
          <a:p>
            <a:r>
              <a:rPr lang="en-US" dirty="0"/>
              <a:t>Safety Performance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25CACB-8175-4A6F-845E-6A3E13D935E0}"/>
                  </a:ext>
                </a:extLst>
              </p:cNvPr>
              <p:cNvSpPr>
                <a:spLocks noGrp="1"/>
              </p:cNvSpPr>
              <p:nvPr>
                <p:ph idx="1"/>
              </p:nvPr>
            </p:nvSpPr>
            <p:spPr/>
            <p:txBody>
              <a:bodyPr/>
              <a:lstStyle/>
              <a:p>
                <a:r>
                  <a:rPr lang="en-US" dirty="0"/>
                  <a:t>One way to identify risks is to develop Safety Performance Functions (SPFs) to predict crashes at different locations.</a:t>
                </a:r>
              </a:p>
              <a:p>
                <a:pPr lvl="1"/>
                <a:r>
                  <a:rPr lang="en-US" dirty="0"/>
                  <a:t>An SPF is an equation to calculate the average number of crashes per year at a location as a function of exposure and roadway characteristics</a:t>
                </a:r>
              </a:p>
              <a:p>
                <a:r>
                  <a:rPr lang="en-US" dirty="0"/>
                  <a:t>Example SPF: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ln</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𝐴𝐴𝐷𝑇</m:t>
                                </m:r>
                              </m:e>
                            </m:d>
                          </m:e>
                        </m:func>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ln</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𝑆𝑒𝑔𝑚𝑒𝑛𝑡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𝐿𝑒𝑛𝑔𝑡h</m:t>
                        </m:r>
                        <m:r>
                          <a:rPr lang="en-US" b="0" i="1" smtClean="0">
                            <a:latin typeface="Cambria Math" panose="02040503050406030204" pitchFamily="18" charset="0"/>
                            <a:ea typeface="Cambria Math" panose="02040503050406030204" pitchFamily="18" charset="0"/>
                          </a:rPr>
                          <m:t>)]</m:t>
                        </m:r>
                      </m:sup>
                    </m:sSup>
                  </m:oMath>
                </a14:m>
                <a:endParaRPr lang="en-US" dirty="0"/>
              </a:p>
              <a:p>
                <a:pPr lvl="1"/>
                <a:r>
                  <a:rPr lang="en-US" b="0" dirty="0"/>
                  <a:t>where: </a:t>
                </a:r>
              </a:p>
              <a:p>
                <a:pPr lvl="1"/>
                <a14:m>
                  <m:oMath xmlns:m="http://schemas.openxmlformats.org/officeDocument/2006/math">
                    <m:r>
                      <a:rPr lang="en-US" b="0" i="1" smtClean="0">
                        <a:latin typeface="Cambria Math" panose="02040503050406030204" pitchFamily="18" charset="0"/>
                      </a:rPr>
                      <m:t>𝑁</m:t>
                    </m:r>
                  </m:oMath>
                </a14:m>
                <a:r>
                  <a:rPr lang="en-US" b="0" i="1" dirty="0">
                    <a:latin typeface="Cambria Math" panose="02040503050406030204" pitchFamily="18" charset="0"/>
                    <a:ea typeface="Cambria Math" panose="02040503050406030204" pitchFamily="18" charset="0"/>
                  </a:rPr>
                  <a:t> </a:t>
                </a:r>
                <a:r>
                  <a:rPr lang="en-US" dirty="0">
                    <a:latin typeface="Cambria Math" panose="02040503050406030204" pitchFamily="18" charset="0"/>
                    <a:ea typeface="Cambria Math" panose="02040503050406030204" pitchFamily="18" charset="0"/>
                  </a:rPr>
                  <a:t>is the predicted number of crashes on the facility</a:t>
                </a:r>
                <a:endParaRPr lang="en-US" b="0" i="1" dirty="0">
                  <a:latin typeface="Cambria Math" panose="02040503050406030204" pitchFamily="18" charset="0"/>
                  <a:ea typeface="Cambria Math" panose="02040503050406030204" pitchFamily="18" charset="0"/>
                </a:endParaRPr>
              </a:p>
              <a:p>
                <a:pPr lvl="1"/>
                <a14:m>
                  <m:oMath xmlns:m="http://schemas.openxmlformats.org/officeDocument/2006/math">
                    <m:r>
                      <a:rPr lang="en-US" b="0" i="1" smtClean="0">
                        <a:latin typeface="Cambria Math" panose="02040503050406030204" pitchFamily="18" charset="0"/>
                        <a:ea typeface="Cambria Math" panose="02040503050406030204" pitchFamily="18" charset="0"/>
                      </a:rPr>
                      <m:t>𝛼</m:t>
                    </m:r>
                  </m:oMath>
                </a14:m>
                <a:r>
                  <a:rPr lang="en-US" b="0" dirty="0"/>
                  <a:t> is your intercept</a:t>
                </a:r>
              </a:p>
              <a:p>
                <a:pPr lvl="1"/>
                <a14:m>
                  <m:oMath xmlns:m="http://schemas.openxmlformats.org/officeDocument/2006/math">
                    <m:r>
                      <a:rPr lang="en-US" b="0" i="1" smtClean="0">
                        <a:latin typeface="Cambria Math" panose="02040503050406030204" pitchFamily="18" charset="0"/>
                        <a:ea typeface="Cambria Math" panose="02040503050406030204" pitchFamily="18" charset="0"/>
                      </a:rPr>
                      <m:t>𝛽</m:t>
                    </m:r>
                  </m:oMath>
                </a14:m>
                <a:r>
                  <a:rPr lang="en-US" b="0" dirty="0"/>
                  <a:t> is your coefficient per exposure or roadway factor</a:t>
                </a:r>
              </a:p>
            </p:txBody>
          </p:sp>
        </mc:Choice>
        <mc:Fallback xmlns="">
          <p:sp>
            <p:nvSpPr>
              <p:cNvPr id="3" name="Content Placeholder 2">
                <a:extLst>
                  <a:ext uri="{FF2B5EF4-FFF2-40B4-BE49-F238E27FC236}">
                    <a16:creationId xmlns:a16="http://schemas.microsoft.com/office/drawing/2014/main" id="{9225CACB-8175-4A6F-845E-6A3E13D935E0}"/>
                  </a:ext>
                </a:extLst>
              </p:cNvPr>
              <p:cNvSpPr>
                <a:spLocks noGrp="1" noRot="1" noChangeAspect="1" noMove="1" noResize="1" noEditPoints="1" noAdjustHandles="1" noChangeArrowheads="1" noChangeShapeType="1" noTextEdit="1"/>
              </p:cNvSpPr>
              <p:nvPr>
                <p:ph idx="1"/>
              </p:nvPr>
            </p:nvSpPr>
            <p:spPr>
              <a:blipFill>
                <a:blip r:embed="rId2"/>
                <a:stretch>
                  <a:fillRect l="-1111" t="-135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C1F24D8-81A5-4174-8821-DBA0D8371AC6}"/>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
        <p:nvSpPr>
          <p:cNvPr id="5" name="TextBox 4">
            <a:extLst>
              <a:ext uri="{FF2B5EF4-FFF2-40B4-BE49-F238E27FC236}">
                <a16:creationId xmlns:a16="http://schemas.microsoft.com/office/drawing/2014/main" id="{BF422199-D613-4172-8E56-5F827508D5A7}"/>
              </a:ext>
            </a:extLst>
          </p:cNvPr>
          <p:cNvSpPr txBox="1"/>
          <p:nvPr/>
        </p:nvSpPr>
        <p:spPr>
          <a:xfrm>
            <a:off x="11449208" y="7107421"/>
            <a:ext cx="3181192" cy="487954"/>
          </a:xfrm>
          <a:prstGeom prst="rect">
            <a:avLst/>
          </a:prstGeom>
          <a:noFill/>
        </p:spPr>
        <p:txBody>
          <a:bodyPr wrap="none" rtlCol="0">
            <a:spAutoFit/>
          </a:bodyPr>
          <a:lstStyle/>
          <a:p>
            <a:r>
              <a:rPr lang="en-US" dirty="0"/>
              <a:t>Source: AASHTO, 2010</a:t>
            </a:r>
          </a:p>
        </p:txBody>
      </p:sp>
    </p:spTree>
    <p:extLst>
      <p:ext uri="{BB962C8B-B14F-4D97-AF65-F5344CB8AC3E}">
        <p14:creationId xmlns:p14="http://schemas.microsoft.com/office/powerpoint/2010/main" val="237989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FF17C-519E-4C0D-9A45-A898BA77ABAF}"/>
              </a:ext>
            </a:extLst>
          </p:cNvPr>
          <p:cNvSpPr>
            <a:spLocks noGrp="1"/>
          </p:cNvSpPr>
          <p:nvPr>
            <p:ph type="title"/>
          </p:nvPr>
        </p:nvSpPr>
        <p:spPr/>
        <p:txBody>
          <a:bodyPr/>
          <a:lstStyle/>
          <a:p>
            <a:r>
              <a:rPr lang="en-US" dirty="0"/>
              <a:t>Safety Performance Functions or Crash Rates?</a:t>
            </a:r>
          </a:p>
        </p:txBody>
      </p:sp>
      <p:sp>
        <p:nvSpPr>
          <p:cNvPr id="3" name="Content Placeholder 2">
            <a:extLst>
              <a:ext uri="{FF2B5EF4-FFF2-40B4-BE49-F238E27FC236}">
                <a16:creationId xmlns:a16="http://schemas.microsoft.com/office/drawing/2014/main" id="{9225CACB-8175-4A6F-845E-6A3E13D935E0}"/>
              </a:ext>
            </a:extLst>
          </p:cNvPr>
          <p:cNvSpPr>
            <a:spLocks noGrp="1"/>
          </p:cNvSpPr>
          <p:nvPr>
            <p:ph idx="1"/>
          </p:nvPr>
        </p:nvSpPr>
        <p:spPr/>
        <p:txBody>
          <a:bodyPr/>
          <a:lstStyle/>
          <a:p>
            <a:r>
              <a:rPr lang="en-US" dirty="0"/>
              <a:t>Why use SPFs instead of crash rates?</a:t>
            </a:r>
          </a:p>
          <a:p>
            <a:pPr lvl="1"/>
            <a:r>
              <a:rPr lang="en-US" b="0" dirty="0"/>
              <a:t>Crash rates fluctuate significantly with changes in traffic volume or roadway elements.</a:t>
            </a:r>
          </a:p>
          <a:p>
            <a:pPr lvl="1"/>
            <a:r>
              <a:rPr lang="en-US" dirty="0"/>
              <a:t>There is an assumed linear relationship between traffic volumes and crash rates.</a:t>
            </a:r>
          </a:p>
          <a:p>
            <a:pPr lvl="1"/>
            <a:r>
              <a:rPr lang="en-US" b="0" dirty="0"/>
              <a:t>Crash rates can tell us little about the safety effects of roadway features.</a:t>
            </a:r>
          </a:p>
          <a:p>
            <a:pPr lvl="1"/>
            <a:r>
              <a:rPr lang="en-US" dirty="0"/>
              <a:t>Crash rates are not always comparable between facility types.</a:t>
            </a:r>
          </a:p>
          <a:p>
            <a:r>
              <a:rPr lang="en-US" b="0" dirty="0"/>
              <a:t>SPFs can be used in network screening and further refined </a:t>
            </a:r>
            <a:r>
              <a:rPr lang="en-US" dirty="0"/>
              <a:t>with historic crash data to determine expected crashes.</a:t>
            </a:r>
            <a:endParaRPr lang="en-US" b="0" dirty="0"/>
          </a:p>
        </p:txBody>
      </p:sp>
      <p:sp>
        <p:nvSpPr>
          <p:cNvPr id="4" name="Date Placeholder 3">
            <a:extLst>
              <a:ext uri="{FF2B5EF4-FFF2-40B4-BE49-F238E27FC236}">
                <a16:creationId xmlns:a16="http://schemas.microsoft.com/office/drawing/2014/main" id="{4C1F24D8-81A5-4174-8821-DBA0D8371AC6}"/>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259003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903D-852C-437A-BABD-68348E117B9E}"/>
              </a:ext>
            </a:extLst>
          </p:cNvPr>
          <p:cNvSpPr>
            <a:spLocks noGrp="1"/>
          </p:cNvSpPr>
          <p:nvPr>
            <p:ph type="title"/>
          </p:nvPr>
        </p:nvSpPr>
        <p:spPr/>
        <p:txBody>
          <a:bodyPr/>
          <a:lstStyle/>
          <a:p>
            <a:r>
              <a:rPr lang="en-US" dirty="0"/>
              <a:t>A Risk-Based Approach</a:t>
            </a:r>
          </a:p>
        </p:txBody>
      </p:sp>
      <p:sp>
        <p:nvSpPr>
          <p:cNvPr id="3" name="Content Placeholder 2">
            <a:extLst>
              <a:ext uri="{FF2B5EF4-FFF2-40B4-BE49-F238E27FC236}">
                <a16:creationId xmlns:a16="http://schemas.microsoft.com/office/drawing/2014/main" id="{529EAEEE-F7BA-4600-A154-8D8DAC9307DA}"/>
              </a:ext>
            </a:extLst>
          </p:cNvPr>
          <p:cNvSpPr>
            <a:spLocks noGrp="1"/>
          </p:cNvSpPr>
          <p:nvPr>
            <p:ph idx="1"/>
          </p:nvPr>
        </p:nvSpPr>
        <p:spPr>
          <a:xfrm>
            <a:off x="731520" y="1034905"/>
            <a:ext cx="10729705" cy="6316493"/>
          </a:xfrm>
        </p:spPr>
        <p:txBody>
          <a:bodyPr/>
          <a:lstStyle/>
          <a:p>
            <a:r>
              <a:rPr lang="en-US" dirty="0"/>
              <a:t>The systemic approach is an effective tool for identifying locations of risk proactively. </a:t>
            </a:r>
          </a:p>
          <a:p>
            <a:pPr lvl="1"/>
            <a:r>
              <a:rPr lang="en-US" dirty="0"/>
              <a:t>Identifies a safety concern based on an evaluation of data at the system (or network) level.</a:t>
            </a:r>
          </a:p>
          <a:p>
            <a:pPr lvl="1"/>
            <a:r>
              <a:rPr lang="en-US" dirty="0"/>
              <a:t>Establishes common characteristics (risk factors) of locations where severe crashes occur.</a:t>
            </a:r>
          </a:p>
          <a:p>
            <a:pPr lvl="1"/>
            <a:r>
              <a:rPr lang="en-US" dirty="0"/>
              <a:t>Emphasizes low-cost safety countermeasures to address the risk factors for high severity types of crashes.</a:t>
            </a:r>
          </a:p>
          <a:p>
            <a:pPr lvl="1"/>
            <a:r>
              <a:rPr lang="en-US" dirty="0"/>
              <a:t>Prioritizes locations across the entire roadway network where treatable risk factors are present, with or without a prior crash history.</a:t>
            </a:r>
          </a:p>
          <a:p>
            <a:pPr marL="548594" lvl="1" indent="0">
              <a:buNone/>
            </a:pPr>
            <a:endParaRPr lang="en-US" dirty="0"/>
          </a:p>
        </p:txBody>
      </p:sp>
      <p:sp>
        <p:nvSpPr>
          <p:cNvPr id="4" name="Date Placeholder 3">
            <a:extLst>
              <a:ext uri="{FF2B5EF4-FFF2-40B4-BE49-F238E27FC236}">
                <a16:creationId xmlns:a16="http://schemas.microsoft.com/office/drawing/2014/main" id="{664E5EF8-7F04-4D8A-BECF-39B3A5D8BEB8}"/>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5" name="Picture 4">
            <a:extLst>
              <a:ext uri="{FF2B5EF4-FFF2-40B4-BE49-F238E27FC236}">
                <a16:creationId xmlns:a16="http://schemas.microsoft.com/office/drawing/2014/main" id="{2C34EDA9-D136-47B8-BDCB-A82E687B0F31}"/>
              </a:ext>
            </a:extLst>
          </p:cNvPr>
          <p:cNvPicPr>
            <a:picLocks noChangeAspect="1"/>
          </p:cNvPicPr>
          <p:nvPr/>
        </p:nvPicPr>
        <p:blipFill rotWithShape="1">
          <a:blip r:embed="rId2">
            <a:alphaModFix amt="56000"/>
          </a:blip>
          <a:srcRect b="7630"/>
          <a:stretch/>
        </p:blipFill>
        <p:spPr>
          <a:xfrm>
            <a:off x="11980984" y="0"/>
            <a:ext cx="2649415" cy="7333129"/>
          </a:xfrm>
          <a:prstGeom prst="rect">
            <a:avLst/>
          </a:prstGeom>
        </p:spPr>
      </p:pic>
      <p:sp>
        <p:nvSpPr>
          <p:cNvPr id="6" name="Arrow: Right 5">
            <a:extLst>
              <a:ext uri="{FF2B5EF4-FFF2-40B4-BE49-F238E27FC236}">
                <a16:creationId xmlns:a16="http://schemas.microsoft.com/office/drawing/2014/main" id="{B23C0EAF-F9D4-4157-9233-2E95F9767402}"/>
              </a:ext>
            </a:extLst>
          </p:cNvPr>
          <p:cNvSpPr/>
          <p:nvPr/>
        </p:nvSpPr>
        <p:spPr>
          <a:xfrm rot="2089325">
            <a:off x="9756576" y="3600594"/>
            <a:ext cx="3009169" cy="351692"/>
          </a:xfrm>
          <a:prstGeom prst="rightArrow">
            <a:avLst>
              <a:gd name="adj1" fmla="val 100000"/>
              <a:gd name="adj2" fmla="val 50000"/>
            </a:avLst>
          </a:prstGeom>
          <a:solidFill>
            <a:schemeClr val="accent2"/>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C536F89-DFC1-4588-A57E-41277E46B33C}"/>
              </a:ext>
            </a:extLst>
          </p:cNvPr>
          <p:cNvSpPr txBox="1"/>
          <p:nvPr/>
        </p:nvSpPr>
        <p:spPr>
          <a:xfrm>
            <a:off x="8220980" y="7089152"/>
            <a:ext cx="3760004" cy="487954"/>
          </a:xfrm>
          <a:prstGeom prst="rect">
            <a:avLst/>
          </a:prstGeom>
          <a:noFill/>
        </p:spPr>
        <p:txBody>
          <a:bodyPr wrap="none" rtlCol="0">
            <a:spAutoFit/>
          </a:bodyPr>
          <a:lstStyle/>
          <a:p>
            <a:r>
              <a:rPr lang="en-US" dirty="0"/>
              <a:t>Source: NCHRP Report 893</a:t>
            </a:r>
          </a:p>
        </p:txBody>
      </p:sp>
    </p:spTree>
    <p:extLst>
      <p:ext uri="{BB962C8B-B14F-4D97-AF65-F5344CB8AC3E}">
        <p14:creationId xmlns:p14="http://schemas.microsoft.com/office/powerpoint/2010/main" val="2622762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502F-C0BD-4AF9-AB10-970716A8272B}"/>
              </a:ext>
            </a:extLst>
          </p:cNvPr>
          <p:cNvSpPr>
            <a:spLocks noGrp="1"/>
          </p:cNvSpPr>
          <p:nvPr>
            <p:ph type="title"/>
          </p:nvPr>
        </p:nvSpPr>
        <p:spPr/>
        <p:txBody>
          <a:bodyPr/>
          <a:lstStyle/>
          <a:p>
            <a:r>
              <a:rPr lang="en-US" dirty="0"/>
              <a:t>Examining Risk</a:t>
            </a:r>
          </a:p>
        </p:txBody>
      </p:sp>
      <p:sp>
        <p:nvSpPr>
          <p:cNvPr id="3" name="Content Placeholder 2">
            <a:extLst>
              <a:ext uri="{FF2B5EF4-FFF2-40B4-BE49-F238E27FC236}">
                <a16:creationId xmlns:a16="http://schemas.microsoft.com/office/drawing/2014/main" id="{7FDD787D-84CE-41EA-A0B2-1D4B8124672C}"/>
              </a:ext>
            </a:extLst>
          </p:cNvPr>
          <p:cNvSpPr>
            <a:spLocks noGrp="1"/>
          </p:cNvSpPr>
          <p:nvPr>
            <p:ph idx="1"/>
          </p:nvPr>
        </p:nvSpPr>
        <p:spPr/>
        <p:txBody>
          <a:bodyPr/>
          <a:lstStyle/>
          <a:p>
            <a:r>
              <a:rPr lang="en-US" dirty="0"/>
              <a:t>Systemic approaches can help us better understand where latent risks exist in our transportation network.</a:t>
            </a:r>
          </a:p>
          <a:p>
            <a:r>
              <a:rPr lang="en-US" dirty="0"/>
              <a:t>If we only focus on hot spots, we might fall into the temptation of only attempting to address driver error.</a:t>
            </a:r>
          </a:p>
          <a:p>
            <a:r>
              <a:rPr lang="en-US" dirty="0"/>
              <a:t>The roadway environment, however, is full of dormant risks that produce and exacerbate driver errors to cause crashes.</a:t>
            </a:r>
          </a:p>
          <a:p>
            <a:pPr lvl="1"/>
            <a:endParaRPr lang="en-US" dirty="0"/>
          </a:p>
        </p:txBody>
      </p:sp>
      <p:sp>
        <p:nvSpPr>
          <p:cNvPr id="4" name="Date Placeholder 3">
            <a:extLst>
              <a:ext uri="{FF2B5EF4-FFF2-40B4-BE49-F238E27FC236}">
                <a16:creationId xmlns:a16="http://schemas.microsoft.com/office/drawing/2014/main" id="{250B06FE-1330-48BB-8901-D0F92C5BA18F}"/>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5" name="Picture 4">
            <a:extLst>
              <a:ext uri="{FF2B5EF4-FFF2-40B4-BE49-F238E27FC236}">
                <a16:creationId xmlns:a16="http://schemas.microsoft.com/office/drawing/2014/main" id="{D04615E5-D5F4-4C41-B312-FB9A2B23B1B8}"/>
              </a:ext>
            </a:extLst>
          </p:cNvPr>
          <p:cNvPicPr/>
          <p:nvPr/>
        </p:nvPicPr>
        <p:blipFill>
          <a:blip r:embed="rId2"/>
          <a:stretch>
            <a:fillRect/>
          </a:stretch>
        </p:blipFill>
        <p:spPr>
          <a:xfrm>
            <a:off x="4886154" y="4798451"/>
            <a:ext cx="4858092" cy="1611190"/>
          </a:xfrm>
          <a:prstGeom prst="rect">
            <a:avLst/>
          </a:prstGeom>
        </p:spPr>
      </p:pic>
      <p:sp>
        <p:nvSpPr>
          <p:cNvPr id="8" name="TextBox 7">
            <a:extLst>
              <a:ext uri="{FF2B5EF4-FFF2-40B4-BE49-F238E27FC236}">
                <a16:creationId xmlns:a16="http://schemas.microsoft.com/office/drawing/2014/main" id="{CC4A982E-C189-4E75-8F85-5F0F2CB23840}"/>
              </a:ext>
            </a:extLst>
          </p:cNvPr>
          <p:cNvSpPr txBox="1"/>
          <p:nvPr/>
        </p:nvSpPr>
        <p:spPr>
          <a:xfrm>
            <a:off x="10339032" y="7107421"/>
            <a:ext cx="4291368" cy="487954"/>
          </a:xfrm>
          <a:prstGeom prst="rect">
            <a:avLst/>
          </a:prstGeom>
          <a:noFill/>
        </p:spPr>
        <p:txBody>
          <a:bodyPr wrap="none" rtlCol="0">
            <a:spAutoFit/>
          </a:bodyPr>
          <a:lstStyle/>
          <a:p>
            <a:r>
              <a:rPr lang="en-US" dirty="0"/>
              <a:t>Source: Dumbaugh et al., 2019</a:t>
            </a:r>
          </a:p>
        </p:txBody>
      </p:sp>
      <p:pic>
        <p:nvPicPr>
          <p:cNvPr id="7" name="Picture 6" descr="Diagram&#10;&#10;Description automatically generated">
            <a:extLst>
              <a:ext uri="{FF2B5EF4-FFF2-40B4-BE49-F238E27FC236}">
                <a16:creationId xmlns:a16="http://schemas.microsoft.com/office/drawing/2014/main" id="{0897C23E-A4C8-47F5-AC60-537B168D0B5A}"/>
              </a:ext>
            </a:extLst>
          </p:cNvPr>
          <p:cNvPicPr>
            <a:picLocks noChangeAspect="1"/>
          </p:cNvPicPr>
          <p:nvPr/>
        </p:nvPicPr>
        <p:blipFill>
          <a:blip r:embed="rId3"/>
          <a:stretch>
            <a:fillRect/>
          </a:stretch>
        </p:blipFill>
        <p:spPr>
          <a:xfrm>
            <a:off x="3974484" y="4360889"/>
            <a:ext cx="6681431" cy="2833806"/>
          </a:xfrm>
          <a:prstGeom prst="rect">
            <a:avLst/>
          </a:prstGeom>
        </p:spPr>
      </p:pic>
    </p:spTree>
    <p:extLst>
      <p:ext uri="{BB962C8B-B14F-4D97-AF65-F5344CB8AC3E}">
        <p14:creationId xmlns:p14="http://schemas.microsoft.com/office/powerpoint/2010/main" val="47963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502F-C0BD-4AF9-AB10-970716A8272B}"/>
              </a:ext>
            </a:extLst>
          </p:cNvPr>
          <p:cNvSpPr>
            <a:spLocks noGrp="1"/>
          </p:cNvSpPr>
          <p:nvPr>
            <p:ph type="title"/>
          </p:nvPr>
        </p:nvSpPr>
        <p:spPr/>
        <p:txBody>
          <a:bodyPr/>
          <a:lstStyle/>
          <a:p>
            <a:r>
              <a:rPr lang="en-US" dirty="0"/>
              <a:t>Examining Risk</a:t>
            </a:r>
          </a:p>
        </p:txBody>
      </p:sp>
      <p:sp>
        <p:nvSpPr>
          <p:cNvPr id="3" name="Content Placeholder 2">
            <a:extLst>
              <a:ext uri="{FF2B5EF4-FFF2-40B4-BE49-F238E27FC236}">
                <a16:creationId xmlns:a16="http://schemas.microsoft.com/office/drawing/2014/main" id="{7FDD787D-84CE-41EA-A0B2-1D4B8124672C}"/>
              </a:ext>
            </a:extLst>
          </p:cNvPr>
          <p:cNvSpPr>
            <a:spLocks noGrp="1"/>
          </p:cNvSpPr>
          <p:nvPr>
            <p:ph idx="1"/>
          </p:nvPr>
        </p:nvSpPr>
        <p:spPr/>
        <p:txBody>
          <a:bodyPr/>
          <a:lstStyle/>
          <a:p>
            <a:r>
              <a:rPr lang="en-US" dirty="0"/>
              <a:t>Rather than merely react to these latent risks after crashes have already occurred, we can use systemic approaches to identify locations that produce risks for pedestrians and then treat suites of risks with engineering countermeasures.</a:t>
            </a:r>
          </a:p>
          <a:p>
            <a:pPr lvl="1"/>
            <a:endParaRPr lang="en-US" dirty="0"/>
          </a:p>
        </p:txBody>
      </p:sp>
      <p:sp>
        <p:nvSpPr>
          <p:cNvPr id="4" name="Date Placeholder 3">
            <a:extLst>
              <a:ext uri="{FF2B5EF4-FFF2-40B4-BE49-F238E27FC236}">
                <a16:creationId xmlns:a16="http://schemas.microsoft.com/office/drawing/2014/main" id="{250B06FE-1330-48BB-8901-D0F92C5BA18F}"/>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8" name="Picture 7">
            <a:extLst>
              <a:ext uri="{FF2B5EF4-FFF2-40B4-BE49-F238E27FC236}">
                <a16:creationId xmlns:a16="http://schemas.microsoft.com/office/drawing/2014/main" id="{90D0B845-B379-4C26-8393-B16C234312D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31558" y="3201841"/>
            <a:ext cx="4712422" cy="3674916"/>
          </a:xfrm>
          <a:prstGeom prst="rect">
            <a:avLst/>
          </a:prstGeom>
          <a:noFill/>
          <a:ln>
            <a:noFill/>
          </a:ln>
        </p:spPr>
      </p:pic>
      <p:pic>
        <p:nvPicPr>
          <p:cNvPr id="9" name="Picture 8">
            <a:extLst>
              <a:ext uri="{FF2B5EF4-FFF2-40B4-BE49-F238E27FC236}">
                <a16:creationId xmlns:a16="http://schemas.microsoft.com/office/drawing/2014/main" id="{7E003F56-A1D5-4754-96BF-94C24BE010B5}"/>
              </a:ext>
            </a:extLst>
          </p:cNvPr>
          <p:cNvPicPr/>
          <p:nvPr/>
        </p:nvPicPr>
        <p:blipFill>
          <a:blip r:embed="rId3"/>
          <a:stretch>
            <a:fillRect/>
          </a:stretch>
        </p:blipFill>
        <p:spPr>
          <a:xfrm>
            <a:off x="7315200" y="3528071"/>
            <a:ext cx="5712460" cy="3013075"/>
          </a:xfrm>
          <a:prstGeom prst="rect">
            <a:avLst/>
          </a:prstGeom>
        </p:spPr>
      </p:pic>
      <p:sp>
        <p:nvSpPr>
          <p:cNvPr id="10" name="TextBox 9">
            <a:extLst>
              <a:ext uri="{FF2B5EF4-FFF2-40B4-BE49-F238E27FC236}">
                <a16:creationId xmlns:a16="http://schemas.microsoft.com/office/drawing/2014/main" id="{F0403FA7-FE19-4068-AD6F-8D415742EAEE}"/>
              </a:ext>
            </a:extLst>
          </p:cNvPr>
          <p:cNvSpPr txBox="1"/>
          <p:nvPr/>
        </p:nvSpPr>
        <p:spPr>
          <a:xfrm>
            <a:off x="1731558" y="6863444"/>
            <a:ext cx="4291368" cy="487954"/>
          </a:xfrm>
          <a:prstGeom prst="rect">
            <a:avLst/>
          </a:prstGeom>
          <a:noFill/>
        </p:spPr>
        <p:txBody>
          <a:bodyPr wrap="none" rtlCol="0">
            <a:spAutoFit/>
          </a:bodyPr>
          <a:lstStyle/>
          <a:p>
            <a:r>
              <a:rPr lang="en-US" dirty="0"/>
              <a:t>Source: Dumbaugh et al., 2019</a:t>
            </a:r>
          </a:p>
        </p:txBody>
      </p:sp>
      <p:sp>
        <p:nvSpPr>
          <p:cNvPr id="11" name="TextBox 10">
            <a:extLst>
              <a:ext uri="{FF2B5EF4-FFF2-40B4-BE49-F238E27FC236}">
                <a16:creationId xmlns:a16="http://schemas.microsoft.com/office/drawing/2014/main" id="{19E49798-9175-4A48-9BDB-8D2F1F01CF2D}"/>
              </a:ext>
            </a:extLst>
          </p:cNvPr>
          <p:cNvSpPr txBox="1"/>
          <p:nvPr/>
        </p:nvSpPr>
        <p:spPr>
          <a:xfrm>
            <a:off x="7315200" y="6541146"/>
            <a:ext cx="2969274" cy="487954"/>
          </a:xfrm>
          <a:prstGeom prst="rect">
            <a:avLst/>
          </a:prstGeom>
          <a:noFill/>
        </p:spPr>
        <p:txBody>
          <a:bodyPr wrap="none" rtlCol="0">
            <a:spAutoFit/>
          </a:bodyPr>
          <a:lstStyle/>
          <a:p>
            <a:r>
              <a:rPr lang="en-US" dirty="0"/>
              <a:t>Source: Snyder, 2011</a:t>
            </a:r>
          </a:p>
        </p:txBody>
      </p:sp>
    </p:spTree>
    <p:extLst>
      <p:ext uri="{BB962C8B-B14F-4D97-AF65-F5344CB8AC3E}">
        <p14:creationId xmlns:p14="http://schemas.microsoft.com/office/powerpoint/2010/main" val="28593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0CF9-E9F0-450B-9598-DB43366C733C}"/>
              </a:ext>
            </a:extLst>
          </p:cNvPr>
          <p:cNvSpPr>
            <a:spLocks noGrp="1"/>
          </p:cNvSpPr>
          <p:nvPr>
            <p:ph type="title"/>
          </p:nvPr>
        </p:nvSpPr>
        <p:spPr>
          <a:xfrm>
            <a:off x="731520" y="3565408"/>
            <a:ext cx="13167360" cy="549392"/>
          </a:xfrm>
        </p:spPr>
        <p:txBody>
          <a:bodyPr/>
          <a:lstStyle/>
          <a:p>
            <a:r>
              <a:rPr lang="en-US" sz="4800" dirty="0"/>
              <a:t>How is a systemic approach different?</a:t>
            </a:r>
          </a:p>
        </p:txBody>
      </p:sp>
      <p:sp>
        <p:nvSpPr>
          <p:cNvPr id="4" name="Date Placeholder 3">
            <a:extLst>
              <a:ext uri="{FF2B5EF4-FFF2-40B4-BE49-F238E27FC236}">
                <a16:creationId xmlns:a16="http://schemas.microsoft.com/office/drawing/2014/main" id="{F32DA480-4FF6-42F9-B9AF-0A2DB57D0240}"/>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2905855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C72F-E24D-4CD2-9B44-EF852E30DC83}"/>
              </a:ext>
            </a:extLst>
          </p:cNvPr>
          <p:cNvSpPr>
            <a:spLocks noGrp="1"/>
          </p:cNvSpPr>
          <p:nvPr>
            <p:ph type="title"/>
          </p:nvPr>
        </p:nvSpPr>
        <p:spPr/>
        <p:txBody>
          <a:bodyPr/>
          <a:lstStyle/>
          <a:p>
            <a:r>
              <a:rPr lang="en-US" dirty="0"/>
              <a:t>The Systemic Approach</a:t>
            </a:r>
          </a:p>
        </p:txBody>
      </p:sp>
      <p:sp>
        <p:nvSpPr>
          <p:cNvPr id="3" name="Content Placeholder 2">
            <a:extLst>
              <a:ext uri="{FF2B5EF4-FFF2-40B4-BE49-F238E27FC236}">
                <a16:creationId xmlns:a16="http://schemas.microsoft.com/office/drawing/2014/main" id="{10BC97E7-7F52-4486-B060-78DEC2711E76}"/>
              </a:ext>
            </a:extLst>
          </p:cNvPr>
          <p:cNvSpPr>
            <a:spLocks noGrp="1"/>
          </p:cNvSpPr>
          <p:nvPr>
            <p:ph idx="1"/>
          </p:nvPr>
        </p:nvSpPr>
        <p:spPr>
          <a:xfrm>
            <a:off x="745588" y="1034905"/>
            <a:ext cx="13167360" cy="6316493"/>
          </a:xfrm>
        </p:spPr>
        <p:txBody>
          <a:bodyPr/>
          <a:lstStyle/>
          <a:p>
            <a:r>
              <a:rPr lang="en-US" dirty="0"/>
              <a:t>Seven-step process</a:t>
            </a:r>
          </a:p>
        </p:txBody>
      </p:sp>
      <p:sp>
        <p:nvSpPr>
          <p:cNvPr id="4" name="Date Placeholder 3">
            <a:extLst>
              <a:ext uri="{FF2B5EF4-FFF2-40B4-BE49-F238E27FC236}">
                <a16:creationId xmlns:a16="http://schemas.microsoft.com/office/drawing/2014/main" id="{9A768AA8-C514-445B-935D-C9EB6D101AB4}"/>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5" name="Picture 4">
            <a:extLst>
              <a:ext uri="{FF2B5EF4-FFF2-40B4-BE49-F238E27FC236}">
                <a16:creationId xmlns:a16="http://schemas.microsoft.com/office/drawing/2014/main" id="{3635C5A6-59EB-4410-BE91-48AD8E347FE2}"/>
              </a:ext>
            </a:extLst>
          </p:cNvPr>
          <p:cNvPicPr>
            <a:picLocks noChangeAspect="1"/>
          </p:cNvPicPr>
          <p:nvPr/>
        </p:nvPicPr>
        <p:blipFill>
          <a:blip r:embed="rId2"/>
          <a:stretch>
            <a:fillRect/>
          </a:stretch>
        </p:blipFill>
        <p:spPr>
          <a:xfrm>
            <a:off x="4153486" y="1577839"/>
            <a:ext cx="6323427" cy="5773559"/>
          </a:xfrm>
          <a:prstGeom prst="rect">
            <a:avLst/>
          </a:prstGeom>
        </p:spPr>
      </p:pic>
      <p:sp>
        <p:nvSpPr>
          <p:cNvPr id="6" name="TextBox 5">
            <a:extLst>
              <a:ext uri="{FF2B5EF4-FFF2-40B4-BE49-F238E27FC236}">
                <a16:creationId xmlns:a16="http://schemas.microsoft.com/office/drawing/2014/main" id="{6C28C3A6-1215-41C7-A2A8-1089924691BC}"/>
              </a:ext>
            </a:extLst>
          </p:cNvPr>
          <p:cNvSpPr txBox="1"/>
          <p:nvPr/>
        </p:nvSpPr>
        <p:spPr>
          <a:xfrm>
            <a:off x="10870396" y="7107421"/>
            <a:ext cx="3760004" cy="487954"/>
          </a:xfrm>
          <a:prstGeom prst="rect">
            <a:avLst/>
          </a:prstGeom>
          <a:noFill/>
        </p:spPr>
        <p:txBody>
          <a:bodyPr wrap="none" rtlCol="0">
            <a:spAutoFit/>
          </a:bodyPr>
          <a:lstStyle/>
          <a:p>
            <a:r>
              <a:rPr lang="en-US" dirty="0"/>
              <a:t>Source: NCHRP Report 893</a:t>
            </a:r>
          </a:p>
        </p:txBody>
      </p:sp>
    </p:spTree>
    <p:extLst>
      <p:ext uri="{BB962C8B-B14F-4D97-AF65-F5344CB8AC3E}">
        <p14:creationId xmlns:p14="http://schemas.microsoft.com/office/powerpoint/2010/main" val="382628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C13FA-B35B-459A-BBC4-627B3D4695B6}"/>
              </a:ext>
            </a:extLst>
          </p:cNvPr>
          <p:cNvSpPr>
            <a:spLocks noGrp="1"/>
          </p:cNvSpPr>
          <p:nvPr>
            <p:ph type="title"/>
          </p:nvPr>
        </p:nvSpPr>
        <p:spPr/>
        <p:txBody>
          <a:bodyPr/>
          <a:lstStyle/>
          <a:p>
            <a:r>
              <a:rPr lang="en-US" dirty="0"/>
              <a:t>Step 1: Define Study Scope</a:t>
            </a:r>
          </a:p>
        </p:txBody>
      </p:sp>
      <p:sp>
        <p:nvSpPr>
          <p:cNvPr id="3" name="Content Placeholder 2">
            <a:extLst>
              <a:ext uri="{FF2B5EF4-FFF2-40B4-BE49-F238E27FC236}">
                <a16:creationId xmlns:a16="http://schemas.microsoft.com/office/drawing/2014/main" id="{2589658B-00B0-4A03-A652-EDA621C6C9C5}"/>
              </a:ext>
            </a:extLst>
          </p:cNvPr>
          <p:cNvSpPr>
            <a:spLocks noGrp="1"/>
          </p:cNvSpPr>
          <p:nvPr>
            <p:ph idx="1"/>
          </p:nvPr>
        </p:nvSpPr>
        <p:spPr/>
        <p:txBody>
          <a:bodyPr>
            <a:normAutofit/>
          </a:bodyPr>
          <a:lstStyle/>
          <a:p>
            <a:r>
              <a:rPr lang="en-US" dirty="0"/>
              <a:t>For NCHRP Report 893, we looked at:</a:t>
            </a:r>
          </a:p>
          <a:p>
            <a:r>
              <a:rPr lang="en-US" dirty="0"/>
              <a:t>Two types of crashes modeled on 23,636 segments in City of Seattle</a:t>
            </a:r>
          </a:p>
          <a:p>
            <a:pPr lvl="1"/>
            <a:r>
              <a:rPr lang="en-US" dirty="0"/>
              <a:t>Crashes between vehicles traveling straight and pedestrians crossing at street segments – 802 crashes in data</a:t>
            </a:r>
          </a:p>
          <a:p>
            <a:pPr lvl="1"/>
            <a:r>
              <a:rPr lang="en-US" dirty="0"/>
              <a:t>All crashes between vehicles and pedestrians at street segments at night – 404 crashes in data</a:t>
            </a:r>
          </a:p>
          <a:p>
            <a:r>
              <a:rPr lang="en-US" dirty="0"/>
              <a:t>Crash data from 2007-2014</a:t>
            </a:r>
          </a:p>
          <a:p>
            <a:r>
              <a:rPr lang="en-US" dirty="0"/>
              <a:t>Variables to capture risks inherent to roadway design, traffic volumes, population characteristics, and development types/density</a:t>
            </a:r>
          </a:p>
        </p:txBody>
      </p:sp>
      <p:sp>
        <p:nvSpPr>
          <p:cNvPr id="4" name="Date Placeholder 3">
            <a:extLst>
              <a:ext uri="{FF2B5EF4-FFF2-40B4-BE49-F238E27FC236}">
                <a16:creationId xmlns:a16="http://schemas.microsoft.com/office/drawing/2014/main" id="{88443FE4-FAF1-492A-A4B6-1F4F21AAC104}"/>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104999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C13FA-B35B-459A-BBC4-627B3D4695B6}"/>
              </a:ext>
            </a:extLst>
          </p:cNvPr>
          <p:cNvSpPr>
            <a:spLocks noGrp="1"/>
          </p:cNvSpPr>
          <p:nvPr>
            <p:ph type="title"/>
          </p:nvPr>
        </p:nvSpPr>
        <p:spPr/>
        <p:txBody>
          <a:bodyPr/>
          <a:lstStyle/>
          <a:p>
            <a:r>
              <a:rPr lang="en-US" dirty="0"/>
              <a:t>Step 1: Define Study Scope</a:t>
            </a:r>
          </a:p>
        </p:txBody>
      </p:sp>
      <p:sp>
        <p:nvSpPr>
          <p:cNvPr id="3" name="Content Placeholder 2">
            <a:extLst>
              <a:ext uri="{FF2B5EF4-FFF2-40B4-BE49-F238E27FC236}">
                <a16:creationId xmlns:a16="http://schemas.microsoft.com/office/drawing/2014/main" id="{2589658B-00B0-4A03-A652-EDA621C6C9C5}"/>
              </a:ext>
            </a:extLst>
          </p:cNvPr>
          <p:cNvSpPr>
            <a:spLocks noGrp="1"/>
          </p:cNvSpPr>
          <p:nvPr>
            <p:ph idx="1"/>
          </p:nvPr>
        </p:nvSpPr>
        <p:spPr/>
        <p:txBody>
          <a:bodyPr>
            <a:normAutofit/>
          </a:bodyPr>
          <a:lstStyle/>
          <a:p>
            <a:r>
              <a:rPr lang="en-US" dirty="0"/>
              <a:t>Seattle starts with a crash tree to identify the most important crash types to address.</a:t>
            </a:r>
          </a:p>
        </p:txBody>
      </p:sp>
      <p:sp>
        <p:nvSpPr>
          <p:cNvPr id="4" name="Date Placeholder 3">
            <a:extLst>
              <a:ext uri="{FF2B5EF4-FFF2-40B4-BE49-F238E27FC236}">
                <a16:creationId xmlns:a16="http://schemas.microsoft.com/office/drawing/2014/main" id="{88443FE4-FAF1-492A-A4B6-1F4F21AAC104}"/>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7" name="Picture 6" descr="A picture containing businesscard, text, screenshot&#10;&#10;Description generated with very high confidence">
            <a:extLst>
              <a:ext uri="{FF2B5EF4-FFF2-40B4-BE49-F238E27FC236}">
                <a16:creationId xmlns:a16="http://schemas.microsoft.com/office/drawing/2014/main" id="{4CD38923-0142-405B-A54F-01DDFDAB752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789322" y="2252108"/>
            <a:ext cx="9051755" cy="4698610"/>
          </a:xfrm>
          <a:prstGeom prst="rect">
            <a:avLst/>
          </a:prstGeom>
        </p:spPr>
      </p:pic>
      <p:sp>
        <p:nvSpPr>
          <p:cNvPr id="8" name="TextBox 7">
            <a:extLst>
              <a:ext uri="{FF2B5EF4-FFF2-40B4-BE49-F238E27FC236}">
                <a16:creationId xmlns:a16="http://schemas.microsoft.com/office/drawing/2014/main" id="{F4A6C984-FA10-4C40-9E6E-E353D60ED20F}"/>
              </a:ext>
            </a:extLst>
          </p:cNvPr>
          <p:cNvSpPr txBox="1"/>
          <p:nvPr/>
        </p:nvSpPr>
        <p:spPr>
          <a:xfrm>
            <a:off x="2897945" y="7065557"/>
            <a:ext cx="11732456" cy="487954"/>
          </a:xfrm>
          <a:prstGeom prst="rect">
            <a:avLst/>
          </a:prstGeom>
          <a:noFill/>
        </p:spPr>
        <p:txBody>
          <a:bodyPr wrap="square" rtlCol="0">
            <a:spAutoFit/>
          </a:bodyPr>
          <a:lstStyle/>
          <a:p>
            <a:r>
              <a:rPr lang="en-US" dirty="0"/>
              <a:t>Source: NCHRP Report 893; City of Seattle Bicycle and Pedestrian Safety Analysis, 2016</a:t>
            </a:r>
          </a:p>
        </p:txBody>
      </p:sp>
    </p:spTree>
    <p:extLst>
      <p:ext uri="{BB962C8B-B14F-4D97-AF65-F5344CB8AC3E}">
        <p14:creationId xmlns:p14="http://schemas.microsoft.com/office/powerpoint/2010/main" val="130989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Overview</a:t>
            </a:r>
          </a:p>
        </p:txBody>
      </p:sp>
      <p:sp>
        <p:nvSpPr>
          <p:cNvPr id="3" name="Content Placeholder 2"/>
          <p:cNvSpPr>
            <a:spLocks noGrp="1"/>
          </p:cNvSpPr>
          <p:nvPr>
            <p:ph idx="1"/>
          </p:nvPr>
        </p:nvSpPr>
        <p:spPr/>
        <p:txBody>
          <a:bodyPr/>
          <a:lstStyle/>
          <a:p>
            <a:r>
              <a:rPr lang="en-US" dirty="0"/>
              <a:t>Why do we need a systemic safety approach?</a:t>
            </a:r>
          </a:p>
          <a:p>
            <a:r>
              <a:rPr lang="en-US" dirty="0"/>
              <a:t>How do we measure safety?</a:t>
            </a:r>
          </a:p>
          <a:p>
            <a:r>
              <a:rPr lang="en-US" dirty="0"/>
              <a:t>How is a systemic approach different?</a:t>
            </a:r>
          </a:p>
          <a:p>
            <a:r>
              <a:rPr lang="en-US" dirty="0"/>
              <a:t>What countermeasures can we use?</a:t>
            </a:r>
          </a:p>
          <a:p>
            <a:r>
              <a:rPr lang="en-US" dirty="0"/>
              <a:t>How have State DOTs used systemic safety approaches?</a:t>
            </a:r>
          </a:p>
        </p:txBody>
      </p:sp>
      <p:sp>
        <p:nvSpPr>
          <p:cNvPr id="4" name="Date Placeholder 3"/>
          <p:cNvSpPr>
            <a:spLocks noGrp="1"/>
          </p:cNvSpPr>
          <p:nvPr>
            <p:ph type="dt" sz="half" idx="10"/>
          </p:nvPr>
        </p:nvSpPr>
        <p:spPr/>
        <p:txBody>
          <a:bodyPr/>
          <a:lstStyle/>
          <a:p>
            <a:fld id="{1682C668-C39B-C54B-A3C8-79F9D24A2384}" type="datetime4">
              <a:rPr lang="en-US" smtClean="0"/>
              <a:t>March 12, 2021</a:t>
            </a:fld>
            <a:endParaRPr lang="en-US"/>
          </a:p>
        </p:txBody>
      </p:sp>
    </p:spTree>
    <p:extLst>
      <p:ext uri="{BB962C8B-B14F-4D97-AF65-F5344CB8AC3E}">
        <p14:creationId xmlns:p14="http://schemas.microsoft.com/office/powerpoint/2010/main" val="396943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EA72-23CB-4DB2-83D9-5133322A71A1}"/>
              </a:ext>
            </a:extLst>
          </p:cNvPr>
          <p:cNvSpPr>
            <a:spLocks noGrp="1"/>
          </p:cNvSpPr>
          <p:nvPr>
            <p:ph type="title"/>
          </p:nvPr>
        </p:nvSpPr>
        <p:spPr/>
        <p:txBody>
          <a:bodyPr/>
          <a:lstStyle/>
          <a:p>
            <a:r>
              <a:rPr lang="en-US" dirty="0"/>
              <a:t>Step 2: Compile Data</a:t>
            </a:r>
          </a:p>
        </p:txBody>
      </p:sp>
      <p:sp>
        <p:nvSpPr>
          <p:cNvPr id="3" name="Content Placeholder 2">
            <a:extLst>
              <a:ext uri="{FF2B5EF4-FFF2-40B4-BE49-F238E27FC236}">
                <a16:creationId xmlns:a16="http://schemas.microsoft.com/office/drawing/2014/main" id="{1C10448B-1DA8-40DB-A6C4-4693ED9AEFAB}"/>
              </a:ext>
            </a:extLst>
          </p:cNvPr>
          <p:cNvSpPr>
            <a:spLocks noGrp="1"/>
          </p:cNvSpPr>
          <p:nvPr>
            <p:ph idx="1"/>
          </p:nvPr>
        </p:nvSpPr>
        <p:spPr/>
        <p:txBody>
          <a:bodyPr/>
          <a:lstStyle/>
          <a:p>
            <a:r>
              <a:rPr lang="en-US" dirty="0"/>
              <a:t>Compile crash data, exposure (volume) data, roadway data, and context data</a:t>
            </a:r>
          </a:p>
        </p:txBody>
      </p:sp>
      <p:sp>
        <p:nvSpPr>
          <p:cNvPr id="4" name="Date Placeholder 3">
            <a:extLst>
              <a:ext uri="{FF2B5EF4-FFF2-40B4-BE49-F238E27FC236}">
                <a16:creationId xmlns:a16="http://schemas.microsoft.com/office/drawing/2014/main" id="{2CD3F37E-AF16-4B4F-A5BA-9E9D7C09DBFA}"/>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
        <p:nvSpPr>
          <p:cNvPr id="6" name="TextBox 5">
            <a:extLst>
              <a:ext uri="{FF2B5EF4-FFF2-40B4-BE49-F238E27FC236}">
                <a16:creationId xmlns:a16="http://schemas.microsoft.com/office/drawing/2014/main" id="{6AA78A84-DAA0-4332-9F41-4D966898E74D}"/>
              </a:ext>
            </a:extLst>
          </p:cNvPr>
          <p:cNvSpPr txBox="1"/>
          <p:nvPr/>
        </p:nvSpPr>
        <p:spPr>
          <a:xfrm>
            <a:off x="10870396" y="7107421"/>
            <a:ext cx="3760004" cy="487954"/>
          </a:xfrm>
          <a:prstGeom prst="rect">
            <a:avLst/>
          </a:prstGeom>
          <a:noFill/>
        </p:spPr>
        <p:txBody>
          <a:bodyPr wrap="none" rtlCol="0">
            <a:spAutoFit/>
          </a:bodyPr>
          <a:lstStyle/>
          <a:p>
            <a:r>
              <a:rPr lang="en-US" dirty="0"/>
              <a:t>Source: NCHRP Report 893</a:t>
            </a:r>
          </a:p>
        </p:txBody>
      </p:sp>
      <p:pic>
        <p:nvPicPr>
          <p:cNvPr id="8" name="Picture 7">
            <a:extLst>
              <a:ext uri="{FF2B5EF4-FFF2-40B4-BE49-F238E27FC236}">
                <a16:creationId xmlns:a16="http://schemas.microsoft.com/office/drawing/2014/main" id="{28F0DAF7-6A57-42D8-9D0D-998AC576D387}"/>
              </a:ext>
            </a:extLst>
          </p:cNvPr>
          <p:cNvPicPr>
            <a:picLocks noChangeAspect="1"/>
          </p:cNvPicPr>
          <p:nvPr/>
        </p:nvPicPr>
        <p:blipFill>
          <a:blip r:embed="rId2"/>
          <a:stretch>
            <a:fillRect/>
          </a:stretch>
        </p:blipFill>
        <p:spPr>
          <a:xfrm>
            <a:off x="2087510" y="2411676"/>
            <a:ext cx="10455380" cy="4024188"/>
          </a:xfrm>
          <a:prstGeom prst="rect">
            <a:avLst/>
          </a:prstGeom>
        </p:spPr>
      </p:pic>
    </p:spTree>
    <p:extLst>
      <p:ext uri="{BB962C8B-B14F-4D97-AF65-F5344CB8AC3E}">
        <p14:creationId xmlns:p14="http://schemas.microsoft.com/office/powerpoint/2010/main" val="2026108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EA72-23CB-4DB2-83D9-5133322A71A1}"/>
              </a:ext>
            </a:extLst>
          </p:cNvPr>
          <p:cNvSpPr>
            <a:spLocks noGrp="1"/>
          </p:cNvSpPr>
          <p:nvPr>
            <p:ph type="title"/>
          </p:nvPr>
        </p:nvSpPr>
        <p:spPr/>
        <p:txBody>
          <a:bodyPr/>
          <a:lstStyle/>
          <a:p>
            <a:r>
              <a:rPr lang="en-US" dirty="0"/>
              <a:t>Step 2: Compile Data</a:t>
            </a:r>
          </a:p>
        </p:txBody>
      </p:sp>
      <p:sp>
        <p:nvSpPr>
          <p:cNvPr id="3" name="Content Placeholder 2">
            <a:extLst>
              <a:ext uri="{FF2B5EF4-FFF2-40B4-BE49-F238E27FC236}">
                <a16:creationId xmlns:a16="http://schemas.microsoft.com/office/drawing/2014/main" id="{1C10448B-1DA8-40DB-A6C4-4693ED9AEFAB}"/>
              </a:ext>
            </a:extLst>
          </p:cNvPr>
          <p:cNvSpPr>
            <a:spLocks noGrp="1"/>
          </p:cNvSpPr>
          <p:nvPr>
            <p:ph idx="1"/>
          </p:nvPr>
        </p:nvSpPr>
        <p:spPr/>
        <p:txBody>
          <a:bodyPr/>
          <a:lstStyle/>
          <a:p>
            <a:r>
              <a:rPr lang="en-US" dirty="0"/>
              <a:t>Compile the data into a single database with entries per segment.</a:t>
            </a:r>
          </a:p>
        </p:txBody>
      </p:sp>
      <p:sp>
        <p:nvSpPr>
          <p:cNvPr id="4" name="Date Placeholder 3">
            <a:extLst>
              <a:ext uri="{FF2B5EF4-FFF2-40B4-BE49-F238E27FC236}">
                <a16:creationId xmlns:a16="http://schemas.microsoft.com/office/drawing/2014/main" id="{2CD3F37E-AF16-4B4F-A5BA-9E9D7C09DBFA}"/>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5" name="Picture 4">
            <a:extLst>
              <a:ext uri="{FF2B5EF4-FFF2-40B4-BE49-F238E27FC236}">
                <a16:creationId xmlns:a16="http://schemas.microsoft.com/office/drawing/2014/main" id="{66076326-14C7-42BE-B1F5-588751018C02}"/>
              </a:ext>
            </a:extLst>
          </p:cNvPr>
          <p:cNvPicPr>
            <a:picLocks noChangeAspect="1"/>
          </p:cNvPicPr>
          <p:nvPr/>
        </p:nvPicPr>
        <p:blipFill>
          <a:blip r:embed="rId2">
            <a:alphaModFix/>
          </a:blip>
          <a:stretch>
            <a:fillRect/>
          </a:stretch>
        </p:blipFill>
        <p:spPr>
          <a:xfrm>
            <a:off x="1304355" y="2279184"/>
            <a:ext cx="12021690" cy="3287330"/>
          </a:xfrm>
          <a:prstGeom prst="rect">
            <a:avLst/>
          </a:prstGeom>
        </p:spPr>
      </p:pic>
      <p:sp>
        <p:nvSpPr>
          <p:cNvPr id="6" name="TextBox 5">
            <a:extLst>
              <a:ext uri="{FF2B5EF4-FFF2-40B4-BE49-F238E27FC236}">
                <a16:creationId xmlns:a16="http://schemas.microsoft.com/office/drawing/2014/main" id="{6AA78A84-DAA0-4332-9F41-4D966898E74D}"/>
              </a:ext>
            </a:extLst>
          </p:cNvPr>
          <p:cNvSpPr txBox="1"/>
          <p:nvPr/>
        </p:nvSpPr>
        <p:spPr>
          <a:xfrm>
            <a:off x="10870396" y="7107421"/>
            <a:ext cx="3760004" cy="487954"/>
          </a:xfrm>
          <a:prstGeom prst="rect">
            <a:avLst/>
          </a:prstGeom>
          <a:noFill/>
        </p:spPr>
        <p:txBody>
          <a:bodyPr wrap="none" rtlCol="0">
            <a:spAutoFit/>
          </a:bodyPr>
          <a:lstStyle/>
          <a:p>
            <a:r>
              <a:rPr lang="en-US" dirty="0"/>
              <a:t>Source: NCHRP Report 893</a:t>
            </a:r>
          </a:p>
        </p:txBody>
      </p:sp>
    </p:spTree>
    <p:extLst>
      <p:ext uri="{BB962C8B-B14F-4D97-AF65-F5344CB8AC3E}">
        <p14:creationId xmlns:p14="http://schemas.microsoft.com/office/powerpoint/2010/main" val="945449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EA72-23CB-4DB2-83D9-5133322A71A1}"/>
              </a:ext>
            </a:extLst>
          </p:cNvPr>
          <p:cNvSpPr>
            <a:spLocks noGrp="1"/>
          </p:cNvSpPr>
          <p:nvPr>
            <p:ph type="title"/>
          </p:nvPr>
        </p:nvSpPr>
        <p:spPr/>
        <p:txBody>
          <a:bodyPr/>
          <a:lstStyle/>
          <a:p>
            <a:r>
              <a:rPr lang="en-US" dirty="0"/>
              <a:t>Step 3: Determine Risk Factors</a:t>
            </a:r>
          </a:p>
        </p:txBody>
      </p:sp>
      <p:sp>
        <p:nvSpPr>
          <p:cNvPr id="3" name="Content Placeholder 2">
            <a:extLst>
              <a:ext uri="{FF2B5EF4-FFF2-40B4-BE49-F238E27FC236}">
                <a16:creationId xmlns:a16="http://schemas.microsoft.com/office/drawing/2014/main" id="{1C10448B-1DA8-40DB-A6C4-4693ED9AEFAB}"/>
              </a:ext>
            </a:extLst>
          </p:cNvPr>
          <p:cNvSpPr>
            <a:spLocks noGrp="1"/>
          </p:cNvSpPr>
          <p:nvPr>
            <p:ph idx="1"/>
          </p:nvPr>
        </p:nvSpPr>
        <p:spPr/>
        <p:txBody>
          <a:bodyPr/>
          <a:lstStyle/>
          <a:p>
            <a:r>
              <a:rPr lang="en-US" dirty="0"/>
              <a:t>We developed new SPFs for both crash types.</a:t>
            </a:r>
          </a:p>
          <a:p>
            <a:r>
              <a:rPr lang="en-US" dirty="0"/>
              <a:t>Two modeling steps</a:t>
            </a:r>
          </a:p>
          <a:p>
            <a:pPr lvl="1"/>
            <a:r>
              <a:rPr lang="en-US" dirty="0"/>
              <a:t>Conditional random forest regression</a:t>
            </a:r>
          </a:p>
          <a:p>
            <a:pPr lvl="2"/>
            <a:r>
              <a:rPr lang="en-US" dirty="0"/>
              <a:t>Modeling procedure to identify most important variables with crash predictive power</a:t>
            </a:r>
          </a:p>
          <a:p>
            <a:r>
              <a:rPr lang="en-US" dirty="0"/>
              <a:t>Negative Binomial regression</a:t>
            </a:r>
          </a:p>
          <a:p>
            <a:pPr lvl="1"/>
            <a:r>
              <a:rPr lang="en-US" dirty="0"/>
              <a:t>Only the statistically significant variables retained in models</a:t>
            </a:r>
          </a:p>
          <a:p>
            <a:pPr lvl="1"/>
            <a:r>
              <a:rPr lang="en-US" dirty="0"/>
              <a:t>Best fitting models (based on AIC and BIC) chosen between variable sets with different transformations</a:t>
            </a:r>
          </a:p>
          <a:p>
            <a:endParaRPr lang="en-US" dirty="0"/>
          </a:p>
        </p:txBody>
      </p:sp>
      <p:sp>
        <p:nvSpPr>
          <p:cNvPr id="4" name="Date Placeholder 3">
            <a:extLst>
              <a:ext uri="{FF2B5EF4-FFF2-40B4-BE49-F238E27FC236}">
                <a16:creationId xmlns:a16="http://schemas.microsoft.com/office/drawing/2014/main" id="{2CD3F37E-AF16-4B4F-A5BA-9E9D7C09DBFA}"/>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1926969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EA72-23CB-4DB2-83D9-5133322A71A1}"/>
              </a:ext>
            </a:extLst>
          </p:cNvPr>
          <p:cNvSpPr>
            <a:spLocks noGrp="1"/>
          </p:cNvSpPr>
          <p:nvPr>
            <p:ph type="title"/>
          </p:nvPr>
        </p:nvSpPr>
        <p:spPr/>
        <p:txBody>
          <a:bodyPr/>
          <a:lstStyle/>
          <a:p>
            <a:r>
              <a:rPr lang="en-US" dirty="0"/>
              <a:t>Step 3: Determine Risk Factors</a:t>
            </a:r>
          </a:p>
        </p:txBody>
      </p:sp>
      <p:sp>
        <p:nvSpPr>
          <p:cNvPr id="3" name="Content Placeholder 2">
            <a:extLst>
              <a:ext uri="{FF2B5EF4-FFF2-40B4-BE49-F238E27FC236}">
                <a16:creationId xmlns:a16="http://schemas.microsoft.com/office/drawing/2014/main" id="{1C10448B-1DA8-40DB-A6C4-4693ED9AEFAB}"/>
              </a:ext>
            </a:extLst>
          </p:cNvPr>
          <p:cNvSpPr>
            <a:spLocks noGrp="1"/>
          </p:cNvSpPr>
          <p:nvPr>
            <p:ph idx="1"/>
          </p:nvPr>
        </p:nvSpPr>
        <p:spPr/>
        <p:txBody>
          <a:bodyPr/>
          <a:lstStyle/>
          <a:p>
            <a:r>
              <a:rPr lang="en-US" dirty="0"/>
              <a:t>Statistically significant variables (p&lt;0.05)</a:t>
            </a:r>
          </a:p>
          <a:p>
            <a:endParaRPr lang="en-US" dirty="0"/>
          </a:p>
        </p:txBody>
      </p:sp>
      <p:sp>
        <p:nvSpPr>
          <p:cNvPr id="4" name="Date Placeholder 3">
            <a:extLst>
              <a:ext uri="{FF2B5EF4-FFF2-40B4-BE49-F238E27FC236}">
                <a16:creationId xmlns:a16="http://schemas.microsoft.com/office/drawing/2014/main" id="{2CD3F37E-AF16-4B4F-A5BA-9E9D7C09DBFA}"/>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graphicFrame>
        <p:nvGraphicFramePr>
          <p:cNvPr id="9" name="Content Placeholder 6">
            <a:extLst>
              <a:ext uri="{FF2B5EF4-FFF2-40B4-BE49-F238E27FC236}">
                <a16:creationId xmlns:a16="http://schemas.microsoft.com/office/drawing/2014/main" id="{159728FD-2435-45E2-8515-3C904054E83F}"/>
              </a:ext>
            </a:extLst>
          </p:cNvPr>
          <p:cNvGraphicFramePr>
            <a:graphicFrameLocks/>
          </p:cNvGraphicFramePr>
          <p:nvPr>
            <p:extLst>
              <p:ext uri="{D42A27DB-BD31-4B8C-83A1-F6EECF244321}">
                <p14:modId xmlns:p14="http://schemas.microsoft.com/office/powerpoint/2010/main" val="464534596"/>
              </p:ext>
            </p:extLst>
          </p:nvPr>
        </p:nvGraphicFramePr>
        <p:xfrm>
          <a:off x="731520" y="1950866"/>
          <a:ext cx="13167142" cy="5009287"/>
        </p:xfrm>
        <a:graphic>
          <a:graphicData uri="http://schemas.openxmlformats.org/drawingml/2006/table">
            <a:tbl>
              <a:tblPr firstRow="1" bandRow="1">
                <a:tableStyleId>{5C22544A-7EE6-4342-B048-85BDC9FD1C3A}</a:tableStyleId>
              </a:tblPr>
              <a:tblGrid>
                <a:gridCol w="7239578">
                  <a:extLst>
                    <a:ext uri="{9D8B030D-6E8A-4147-A177-3AD203B41FA5}">
                      <a16:colId xmlns:a16="http://schemas.microsoft.com/office/drawing/2014/main" val="729081713"/>
                    </a:ext>
                  </a:extLst>
                </a:gridCol>
                <a:gridCol w="3172237">
                  <a:extLst>
                    <a:ext uri="{9D8B030D-6E8A-4147-A177-3AD203B41FA5}">
                      <a16:colId xmlns:a16="http://schemas.microsoft.com/office/drawing/2014/main" val="2153571313"/>
                    </a:ext>
                  </a:extLst>
                </a:gridCol>
                <a:gridCol w="2755327">
                  <a:extLst>
                    <a:ext uri="{9D8B030D-6E8A-4147-A177-3AD203B41FA5}">
                      <a16:colId xmlns:a16="http://schemas.microsoft.com/office/drawing/2014/main" val="3216718461"/>
                    </a:ext>
                  </a:extLst>
                </a:gridCol>
              </a:tblGrid>
              <a:tr h="1220252">
                <a:tc>
                  <a:txBody>
                    <a:bodyPr/>
                    <a:lstStyle/>
                    <a:p>
                      <a:r>
                        <a:rPr lang="en-US" sz="2400" dirty="0"/>
                        <a:t>Exposure Measures and Activity surrogates – scale measures *</a:t>
                      </a:r>
                    </a:p>
                  </a:txBody>
                  <a:tcPr marL="91374" marR="91374"/>
                </a:tc>
                <a:tc>
                  <a:txBody>
                    <a:bodyPr/>
                    <a:lstStyle/>
                    <a:p>
                      <a:r>
                        <a:rPr lang="en-US" sz="2400" dirty="0"/>
                        <a:t>MV Straight Through struck pedestrian crossing at segment</a:t>
                      </a:r>
                    </a:p>
                  </a:txBody>
                  <a:tcPr marL="91374" marR="91374"/>
                </a:tc>
                <a:tc>
                  <a:txBody>
                    <a:bodyPr/>
                    <a:lstStyle/>
                    <a:p>
                      <a:r>
                        <a:rPr lang="en-US" sz="2400" dirty="0"/>
                        <a:t>All types MV struck ped. at Night - segments</a:t>
                      </a:r>
                    </a:p>
                  </a:txBody>
                  <a:tcPr marL="91374" marR="91374"/>
                </a:tc>
                <a:extLst>
                  <a:ext uri="{0D108BD9-81ED-4DB2-BD59-A6C34878D82A}">
                    <a16:rowId xmlns:a16="http://schemas.microsoft.com/office/drawing/2014/main" val="3995822211"/>
                  </a:ext>
                </a:extLst>
              </a:tr>
              <a:tr h="431781">
                <a:tc>
                  <a:txBody>
                    <a:bodyPr/>
                    <a:lstStyle/>
                    <a:p>
                      <a:r>
                        <a:rPr lang="en-US" sz="2150" dirty="0">
                          <a:effectLst/>
                        </a:rPr>
                        <a:t>MV VOLUME 1 - ADA AADT estimate log-transformed</a:t>
                      </a:r>
                      <a:endParaRPr lang="en-US" sz="2150" dirty="0"/>
                    </a:p>
                  </a:txBody>
                  <a:tcPr marL="91374" marR="91374" anchor="ctr"/>
                </a:tc>
                <a:tc>
                  <a:txBody>
                    <a:bodyPr/>
                    <a:lstStyle/>
                    <a:p>
                      <a:pPr algn="ctr"/>
                      <a:r>
                        <a:rPr lang="en-US" dirty="0"/>
                        <a:t>+</a:t>
                      </a:r>
                    </a:p>
                  </a:txBody>
                  <a:tcPr marL="91374" marR="91374" anchor="ctr"/>
                </a:tc>
                <a:tc>
                  <a:txBody>
                    <a:bodyPr/>
                    <a:lstStyle/>
                    <a:p>
                      <a:pPr algn="ctr"/>
                      <a:r>
                        <a:rPr lang="en-US" dirty="0" err="1"/>
                        <a:t>n.s</a:t>
                      </a:r>
                      <a:r>
                        <a:rPr lang="en-US" dirty="0"/>
                        <a:t>.</a:t>
                      </a:r>
                    </a:p>
                  </a:txBody>
                  <a:tcPr marL="91374" marR="91374" anchor="ctr"/>
                </a:tc>
                <a:extLst>
                  <a:ext uri="{0D108BD9-81ED-4DB2-BD59-A6C34878D82A}">
                    <a16:rowId xmlns:a16="http://schemas.microsoft.com/office/drawing/2014/main" val="3618885753"/>
                  </a:ext>
                </a:extLst>
              </a:tr>
              <a:tr h="766568">
                <a:tc>
                  <a:txBody>
                    <a:bodyPr/>
                    <a:lstStyle/>
                    <a:p>
                      <a:r>
                        <a:rPr lang="en-US" sz="2150" dirty="0"/>
                        <a:t>MV VOLUME 2 - RF Regression Estimate of AADT – scaled /10,000 </a:t>
                      </a:r>
                    </a:p>
                  </a:txBody>
                  <a:tcPr marL="91374" marR="91374" anchor="ctr"/>
                </a:tc>
                <a:tc>
                  <a:txBody>
                    <a:bodyPr/>
                    <a:lstStyle/>
                    <a:p>
                      <a:pPr algn="ctr"/>
                      <a:r>
                        <a:rPr lang="en-US" dirty="0" err="1"/>
                        <a:t>n.s</a:t>
                      </a:r>
                      <a:r>
                        <a:rPr lang="en-US" dirty="0"/>
                        <a:t>.</a:t>
                      </a:r>
                    </a:p>
                  </a:txBody>
                  <a:tcPr marL="91374" marR="91374" anchor="ctr"/>
                </a:tc>
                <a:tc>
                  <a:txBody>
                    <a:bodyPr/>
                    <a:lstStyle/>
                    <a:p>
                      <a:pPr algn="ctr"/>
                      <a:r>
                        <a:rPr lang="en-US" dirty="0"/>
                        <a:t>+</a:t>
                      </a:r>
                    </a:p>
                  </a:txBody>
                  <a:tcPr marL="91374" marR="91374" anchor="ctr"/>
                </a:tc>
                <a:extLst>
                  <a:ext uri="{0D108BD9-81ED-4DB2-BD59-A6C34878D82A}">
                    <a16:rowId xmlns:a16="http://schemas.microsoft.com/office/drawing/2014/main" val="3843034283"/>
                  </a:ext>
                </a:extLst>
              </a:tr>
              <a:tr h="431781">
                <a:tc>
                  <a:txBody>
                    <a:bodyPr/>
                    <a:lstStyle/>
                    <a:p>
                      <a:r>
                        <a:rPr lang="en-US" sz="2150" dirty="0"/>
                        <a:t>BUS Traffic - No. of buses stopping within 150 feet</a:t>
                      </a:r>
                    </a:p>
                  </a:txBody>
                  <a:tcPr marL="91374" marR="91374" anchor="ctr"/>
                </a:tc>
                <a:tc>
                  <a:txBody>
                    <a:bodyPr/>
                    <a:lstStyle/>
                    <a:p>
                      <a:pPr algn="ctr"/>
                      <a:r>
                        <a:rPr lang="en-US" dirty="0"/>
                        <a:t>+</a:t>
                      </a:r>
                    </a:p>
                  </a:txBody>
                  <a:tcPr marL="91374" marR="91374" anchor="ctr"/>
                </a:tc>
                <a:tc>
                  <a:txBody>
                    <a:bodyPr/>
                    <a:lstStyle/>
                    <a:p>
                      <a:pPr algn="ctr"/>
                      <a:r>
                        <a:rPr lang="en-US" dirty="0"/>
                        <a:t>+</a:t>
                      </a:r>
                    </a:p>
                  </a:txBody>
                  <a:tcPr marL="91374" marR="91374" anchor="ctr"/>
                </a:tc>
                <a:extLst>
                  <a:ext uri="{0D108BD9-81ED-4DB2-BD59-A6C34878D82A}">
                    <a16:rowId xmlns:a16="http://schemas.microsoft.com/office/drawing/2014/main" val="152811040"/>
                  </a:ext>
                </a:extLst>
              </a:tr>
              <a:tr h="431781">
                <a:tc>
                  <a:txBody>
                    <a:bodyPr/>
                    <a:lstStyle/>
                    <a:p>
                      <a:pPr marL="0" marR="0">
                        <a:lnSpc>
                          <a:spcPct val="107000"/>
                        </a:lnSpc>
                        <a:spcBef>
                          <a:spcPts val="0"/>
                        </a:spcBef>
                        <a:spcAft>
                          <a:spcPts val="0"/>
                        </a:spcAft>
                      </a:pPr>
                      <a:r>
                        <a:rPr lang="en-US" sz="2150" dirty="0">
                          <a:effectLst/>
                        </a:rPr>
                        <a:t>Pedestrians Walking Along the segment (AADP raw estimate)</a:t>
                      </a:r>
                      <a:endParaRPr lang="en-US" sz="2150" dirty="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nchor="ctr"/>
                </a:tc>
                <a:tc>
                  <a:txBody>
                    <a:bodyPr/>
                    <a:lstStyle/>
                    <a:p>
                      <a:pPr algn="ctr"/>
                      <a:r>
                        <a:rPr lang="en-US" dirty="0"/>
                        <a:t>+</a:t>
                      </a:r>
                    </a:p>
                  </a:txBody>
                  <a:tcPr marL="91374" marR="91374" anchor="ctr"/>
                </a:tc>
                <a:tc>
                  <a:txBody>
                    <a:bodyPr/>
                    <a:lstStyle/>
                    <a:p>
                      <a:pPr algn="ctr"/>
                      <a:r>
                        <a:rPr lang="en-US" dirty="0"/>
                        <a:t>+</a:t>
                      </a:r>
                    </a:p>
                  </a:txBody>
                  <a:tcPr marL="91374" marR="91374" anchor="ctr"/>
                </a:tc>
                <a:extLst>
                  <a:ext uri="{0D108BD9-81ED-4DB2-BD59-A6C34878D82A}">
                    <a16:rowId xmlns:a16="http://schemas.microsoft.com/office/drawing/2014/main" val="3123409848"/>
                  </a:ext>
                </a:extLst>
              </a:tr>
              <a:tr h="431781">
                <a:tc>
                  <a:txBody>
                    <a:bodyPr/>
                    <a:lstStyle/>
                    <a:p>
                      <a:pPr marL="0" marR="0">
                        <a:lnSpc>
                          <a:spcPct val="107000"/>
                        </a:lnSpc>
                        <a:spcBef>
                          <a:spcPts val="0"/>
                        </a:spcBef>
                        <a:spcAft>
                          <a:spcPts val="0"/>
                        </a:spcAft>
                      </a:pPr>
                      <a:r>
                        <a:rPr lang="en-US" sz="2150" dirty="0">
                          <a:effectLst/>
                        </a:rPr>
                        <a:t>Pedestrians Walking Along the segment (AADP log)</a:t>
                      </a:r>
                    </a:p>
                  </a:txBody>
                  <a:tcPr marL="43519" marR="43519" marT="0" marB="0" anchor="ctr"/>
                </a:tc>
                <a:tc>
                  <a:txBody>
                    <a:bodyPr/>
                    <a:lstStyle/>
                    <a:p>
                      <a:pPr algn="ctr"/>
                      <a:r>
                        <a:rPr lang="en-US" dirty="0">
                          <a:sym typeface="Symbol" panose="05050102010706020507" pitchFamily="18" charset="2"/>
                        </a:rPr>
                        <a:t></a:t>
                      </a:r>
                      <a:endParaRPr lang="en-US" dirty="0"/>
                    </a:p>
                  </a:txBody>
                  <a:tcPr marL="91374" marR="91374" anchor="ctr"/>
                </a:tc>
                <a:tc>
                  <a:txBody>
                    <a:bodyPr/>
                    <a:lstStyle/>
                    <a:p>
                      <a:pPr algn="ctr"/>
                      <a:r>
                        <a:rPr lang="en-US" dirty="0">
                          <a:sym typeface="Symbol" panose="05050102010706020507" pitchFamily="18" charset="2"/>
                        </a:rPr>
                        <a:t></a:t>
                      </a:r>
                      <a:endParaRPr lang="en-US" dirty="0"/>
                    </a:p>
                  </a:txBody>
                  <a:tcPr marL="91374" marR="91374" anchor="ctr"/>
                </a:tc>
                <a:extLst>
                  <a:ext uri="{0D108BD9-81ED-4DB2-BD59-A6C34878D82A}">
                    <a16:rowId xmlns:a16="http://schemas.microsoft.com/office/drawing/2014/main" val="1050151006"/>
                  </a:ext>
                </a:extLst>
              </a:tr>
              <a:tr h="431781">
                <a:tc>
                  <a:txBody>
                    <a:bodyPr/>
                    <a:lstStyle/>
                    <a:p>
                      <a:pPr marL="0" marR="0">
                        <a:lnSpc>
                          <a:spcPct val="107000"/>
                        </a:lnSpc>
                        <a:spcBef>
                          <a:spcPts val="0"/>
                        </a:spcBef>
                        <a:spcAft>
                          <a:spcPts val="0"/>
                        </a:spcAft>
                      </a:pPr>
                      <a:r>
                        <a:rPr lang="en-US" sz="2150" dirty="0">
                          <a:effectLst/>
                        </a:rPr>
                        <a:t>Mean income area residents / 10,000</a:t>
                      </a:r>
                    </a:p>
                  </a:txBody>
                  <a:tcPr marL="43519" marR="43519" marT="0" marB="0" anchor="ctr"/>
                </a:tc>
                <a:tc>
                  <a:txBody>
                    <a:bodyPr/>
                    <a:lstStyle/>
                    <a:p>
                      <a:pPr marL="0" marR="0" lvl="0" indent="0" algn="ctr" defTabSz="548596" rtl="0" eaLnBrk="1" fontAlgn="auto" latinLnBrk="0" hangingPunct="1">
                        <a:lnSpc>
                          <a:spcPct val="100000"/>
                        </a:lnSpc>
                        <a:spcBef>
                          <a:spcPts val="0"/>
                        </a:spcBef>
                        <a:spcAft>
                          <a:spcPts val="0"/>
                        </a:spcAft>
                        <a:buClrTx/>
                        <a:buSzTx/>
                        <a:buFontTx/>
                        <a:buNone/>
                        <a:tabLst/>
                        <a:defRPr/>
                      </a:pPr>
                      <a:r>
                        <a:rPr lang="en-US" dirty="0">
                          <a:sym typeface="Symbol" panose="05050102010706020507" pitchFamily="18" charset="2"/>
                        </a:rPr>
                        <a:t></a:t>
                      </a:r>
                      <a:endParaRPr lang="en-US" dirty="0"/>
                    </a:p>
                  </a:txBody>
                  <a:tcPr marL="91374" marR="91374" anchor="ctr"/>
                </a:tc>
                <a:tc>
                  <a:txBody>
                    <a:bodyPr/>
                    <a:lstStyle/>
                    <a:p>
                      <a:pPr marL="0" marR="0" lvl="0" indent="0" algn="ctr" defTabSz="548596" rtl="0" eaLnBrk="1" fontAlgn="auto" latinLnBrk="0" hangingPunct="1">
                        <a:lnSpc>
                          <a:spcPct val="100000"/>
                        </a:lnSpc>
                        <a:spcBef>
                          <a:spcPts val="0"/>
                        </a:spcBef>
                        <a:spcAft>
                          <a:spcPts val="0"/>
                        </a:spcAft>
                        <a:buClrTx/>
                        <a:buSzTx/>
                        <a:buFontTx/>
                        <a:buNone/>
                        <a:tabLst/>
                        <a:defRPr/>
                      </a:pPr>
                      <a:r>
                        <a:rPr lang="en-US" dirty="0">
                          <a:sym typeface="Symbol" panose="05050102010706020507" pitchFamily="18" charset="2"/>
                        </a:rPr>
                        <a:t></a:t>
                      </a:r>
                      <a:endParaRPr lang="en-US" dirty="0"/>
                    </a:p>
                  </a:txBody>
                  <a:tcPr marL="91374" marR="91374" anchor="ctr"/>
                </a:tc>
                <a:extLst>
                  <a:ext uri="{0D108BD9-81ED-4DB2-BD59-A6C34878D82A}">
                    <a16:rowId xmlns:a16="http://schemas.microsoft.com/office/drawing/2014/main" val="3254608660"/>
                  </a:ext>
                </a:extLst>
              </a:tr>
              <a:tr h="431781">
                <a:tc>
                  <a:txBody>
                    <a:bodyPr/>
                    <a:lstStyle/>
                    <a:p>
                      <a:pPr marL="0" marR="0">
                        <a:lnSpc>
                          <a:spcPct val="107000"/>
                        </a:lnSpc>
                        <a:spcBef>
                          <a:spcPts val="0"/>
                        </a:spcBef>
                        <a:spcAft>
                          <a:spcPts val="0"/>
                        </a:spcAft>
                      </a:pPr>
                      <a:r>
                        <a:rPr lang="en-US" sz="2150" dirty="0">
                          <a:effectLst/>
                        </a:rPr>
                        <a:t>Commercial density within 1/10 mi</a:t>
                      </a:r>
                    </a:p>
                  </a:txBody>
                  <a:tcPr marL="43519" marR="43519" marT="0" marB="0" anchor="ctr"/>
                </a:tc>
                <a:tc>
                  <a:txBody>
                    <a:bodyPr/>
                    <a:lstStyle/>
                    <a:p>
                      <a:pPr algn="ctr"/>
                      <a:r>
                        <a:rPr lang="en-US" dirty="0"/>
                        <a:t>+</a:t>
                      </a:r>
                    </a:p>
                  </a:txBody>
                  <a:tcPr marL="91374" marR="91374" anchor="ctr"/>
                </a:tc>
                <a:tc>
                  <a:txBody>
                    <a:bodyPr/>
                    <a:lstStyle/>
                    <a:p>
                      <a:pPr algn="ctr"/>
                      <a:r>
                        <a:rPr lang="en-US" dirty="0"/>
                        <a:t>+</a:t>
                      </a:r>
                    </a:p>
                  </a:txBody>
                  <a:tcPr marL="91374" marR="91374" anchor="ctr"/>
                </a:tc>
                <a:extLst>
                  <a:ext uri="{0D108BD9-81ED-4DB2-BD59-A6C34878D82A}">
                    <a16:rowId xmlns:a16="http://schemas.microsoft.com/office/drawing/2014/main" val="2694661049"/>
                  </a:ext>
                </a:extLst>
              </a:tr>
              <a:tr h="431781">
                <a:tc>
                  <a:txBody>
                    <a:bodyPr/>
                    <a:lstStyle/>
                    <a:p>
                      <a:pPr marL="0" marR="0">
                        <a:lnSpc>
                          <a:spcPct val="107000"/>
                        </a:lnSpc>
                        <a:spcBef>
                          <a:spcPts val="0"/>
                        </a:spcBef>
                        <a:spcAft>
                          <a:spcPts val="0"/>
                        </a:spcAft>
                      </a:pPr>
                      <a:r>
                        <a:rPr lang="en-US" sz="2150" dirty="0">
                          <a:effectLst/>
                        </a:rPr>
                        <a:t>Light pole density (no. per mile)</a:t>
                      </a:r>
                    </a:p>
                  </a:txBody>
                  <a:tcPr marL="43519" marR="43519" marT="0" marB="0" anchor="ctr"/>
                </a:tc>
                <a:tc>
                  <a:txBody>
                    <a:bodyPr/>
                    <a:lstStyle/>
                    <a:p>
                      <a:pPr algn="ctr"/>
                      <a:r>
                        <a:rPr lang="en-US" dirty="0"/>
                        <a:t>+</a:t>
                      </a:r>
                    </a:p>
                  </a:txBody>
                  <a:tcPr marL="91374" marR="91374" anchor="ctr"/>
                </a:tc>
                <a:tc>
                  <a:txBody>
                    <a:bodyPr/>
                    <a:lstStyle/>
                    <a:p>
                      <a:pPr algn="ctr"/>
                      <a:r>
                        <a:rPr lang="en-US" dirty="0"/>
                        <a:t>+</a:t>
                      </a:r>
                    </a:p>
                  </a:txBody>
                  <a:tcPr marL="91374" marR="91374" anchor="ctr"/>
                </a:tc>
                <a:extLst>
                  <a:ext uri="{0D108BD9-81ED-4DB2-BD59-A6C34878D82A}">
                    <a16:rowId xmlns:a16="http://schemas.microsoft.com/office/drawing/2014/main" val="2426270055"/>
                  </a:ext>
                </a:extLst>
              </a:tr>
            </a:tbl>
          </a:graphicData>
        </a:graphic>
      </p:graphicFrame>
      <p:sp>
        <p:nvSpPr>
          <p:cNvPr id="6" name="TextBox 5">
            <a:extLst>
              <a:ext uri="{FF2B5EF4-FFF2-40B4-BE49-F238E27FC236}">
                <a16:creationId xmlns:a16="http://schemas.microsoft.com/office/drawing/2014/main" id="{CFDF696F-6F05-46C1-9978-63D1B7BEA957}"/>
              </a:ext>
            </a:extLst>
          </p:cNvPr>
          <p:cNvSpPr txBox="1"/>
          <p:nvPr/>
        </p:nvSpPr>
        <p:spPr>
          <a:xfrm>
            <a:off x="10870396" y="7107421"/>
            <a:ext cx="3790397" cy="487954"/>
          </a:xfrm>
          <a:prstGeom prst="rect">
            <a:avLst/>
          </a:prstGeom>
          <a:noFill/>
        </p:spPr>
        <p:txBody>
          <a:bodyPr wrap="none" rtlCol="0">
            <a:spAutoFit/>
          </a:bodyPr>
          <a:lstStyle/>
          <a:p>
            <a:r>
              <a:rPr lang="en-US" dirty="0"/>
              <a:t>Source: Kumfer et al., 2019</a:t>
            </a:r>
          </a:p>
        </p:txBody>
      </p:sp>
    </p:spTree>
    <p:extLst>
      <p:ext uri="{BB962C8B-B14F-4D97-AF65-F5344CB8AC3E}">
        <p14:creationId xmlns:p14="http://schemas.microsoft.com/office/powerpoint/2010/main" val="347157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EA72-23CB-4DB2-83D9-5133322A71A1}"/>
              </a:ext>
            </a:extLst>
          </p:cNvPr>
          <p:cNvSpPr>
            <a:spLocks noGrp="1"/>
          </p:cNvSpPr>
          <p:nvPr>
            <p:ph type="title"/>
          </p:nvPr>
        </p:nvSpPr>
        <p:spPr/>
        <p:txBody>
          <a:bodyPr/>
          <a:lstStyle/>
          <a:p>
            <a:r>
              <a:rPr lang="en-US" dirty="0"/>
              <a:t>Step 3: Determine Risk Factors</a:t>
            </a:r>
          </a:p>
        </p:txBody>
      </p:sp>
      <p:sp>
        <p:nvSpPr>
          <p:cNvPr id="3" name="Content Placeholder 2">
            <a:extLst>
              <a:ext uri="{FF2B5EF4-FFF2-40B4-BE49-F238E27FC236}">
                <a16:creationId xmlns:a16="http://schemas.microsoft.com/office/drawing/2014/main" id="{1C10448B-1DA8-40DB-A6C4-4693ED9AEFAB}"/>
              </a:ext>
            </a:extLst>
          </p:cNvPr>
          <p:cNvSpPr>
            <a:spLocks noGrp="1"/>
          </p:cNvSpPr>
          <p:nvPr>
            <p:ph idx="1"/>
          </p:nvPr>
        </p:nvSpPr>
        <p:spPr/>
        <p:txBody>
          <a:bodyPr/>
          <a:lstStyle/>
          <a:p>
            <a:r>
              <a:rPr lang="en-US" dirty="0"/>
              <a:t>Statistically significant variables (p&lt;0.05)</a:t>
            </a:r>
          </a:p>
          <a:p>
            <a:endParaRPr lang="en-US" dirty="0"/>
          </a:p>
        </p:txBody>
      </p:sp>
      <p:sp>
        <p:nvSpPr>
          <p:cNvPr id="4" name="Date Placeholder 3">
            <a:extLst>
              <a:ext uri="{FF2B5EF4-FFF2-40B4-BE49-F238E27FC236}">
                <a16:creationId xmlns:a16="http://schemas.microsoft.com/office/drawing/2014/main" id="{2CD3F37E-AF16-4B4F-A5BA-9E9D7C09DBFA}"/>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graphicFrame>
        <p:nvGraphicFramePr>
          <p:cNvPr id="6" name="Table 5">
            <a:extLst>
              <a:ext uri="{FF2B5EF4-FFF2-40B4-BE49-F238E27FC236}">
                <a16:creationId xmlns:a16="http://schemas.microsoft.com/office/drawing/2014/main" id="{9662F2AB-0D37-426B-A0F3-98F77A1E9C56}"/>
              </a:ext>
            </a:extLst>
          </p:cNvPr>
          <p:cNvGraphicFramePr>
            <a:graphicFrameLocks noGrp="1"/>
          </p:cNvGraphicFramePr>
          <p:nvPr>
            <p:extLst>
              <p:ext uri="{D42A27DB-BD31-4B8C-83A1-F6EECF244321}">
                <p14:modId xmlns:p14="http://schemas.microsoft.com/office/powerpoint/2010/main" val="2183546339"/>
              </p:ext>
            </p:extLst>
          </p:nvPr>
        </p:nvGraphicFramePr>
        <p:xfrm>
          <a:off x="731421" y="1997051"/>
          <a:ext cx="13167142" cy="4879848"/>
        </p:xfrm>
        <a:graphic>
          <a:graphicData uri="http://schemas.openxmlformats.org/drawingml/2006/table">
            <a:tbl>
              <a:tblPr firstRow="1" bandRow="1">
                <a:tableStyleId>{5C22544A-7EE6-4342-B048-85BDC9FD1C3A}</a:tableStyleId>
              </a:tblPr>
              <a:tblGrid>
                <a:gridCol w="7239578">
                  <a:extLst>
                    <a:ext uri="{9D8B030D-6E8A-4147-A177-3AD203B41FA5}">
                      <a16:colId xmlns:a16="http://schemas.microsoft.com/office/drawing/2014/main" val="3123326130"/>
                    </a:ext>
                  </a:extLst>
                </a:gridCol>
                <a:gridCol w="3172237">
                  <a:extLst>
                    <a:ext uri="{9D8B030D-6E8A-4147-A177-3AD203B41FA5}">
                      <a16:colId xmlns:a16="http://schemas.microsoft.com/office/drawing/2014/main" val="2743230075"/>
                    </a:ext>
                  </a:extLst>
                </a:gridCol>
                <a:gridCol w="2755327">
                  <a:extLst>
                    <a:ext uri="{9D8B030D-6E8A-4147-A177-3AD203B41FA5}">
                      <a16:colId xmlns:a16="http://schemas.microsoft.com/office/drawing/2014/main" val="2117444544"/>
                    </a:ext>
                  </a:extLst>
                </a:gridCol>
              </a:tblGrid>
              <a:tr h="1057295">
                <a:tc>
                  <a:txBody>
                    <a:bodyPr/>
                    <a:lstStyle/>
                    <a:p>
                      <a:r>
                        <a:rPr lang="en-US" sz="2400" dirty="0">
                          <a:solidFill>
                            <a:schemeClr val="bg1"/>
                          </a:solidFill>
                        </a:rPr>
                        <a:t>Roadway and Built Environment </a:t>
                      </a:r>
                      <a:r>
                        <a:rPr lang="en-US" sz="2400" dirty="0"/>
                        <a:t>– categorical variables*</a:t>
                      </a:r>
                    </a:p>
                  </a:txBody>
                  <a:tcPr marL="91374" marR="91374"/>
                </a:tc>
                <a:tc>
                  <a:txBody>
                    <a:bodyPr/>
                    <a:lstStyle/>
                    <a:p>
                      <a:r>
                        <a:rPr lang="en-US" sz="2400" dirty="0"/>
                        <a:t>MV Straight Through struck pedestrian crossing at segment</a:t>
                      </a:r>
                    </a:p>
                  </a:txBody>
                  <a:tcPr marL="91374" marR="91374"/>
                </a:tc>
                <a:tc>
                  <a:txBody>
                    <a:bodyPr/>
                    <a:lstStyle/>
                    <a:p>
                      <a:r>
                        <a:rPr lang="en-US" sz="2400" dirty="0"/>
                        <a:t>All types MV struck ped. at Night - segments</a:t>
                      </a:r>
                    </a:p>
                  </a:txBody>
                  <a:tcPr marL="91374" marR="91374"/>
                </a:tc>
                <a:extLst>
                  <a:ext uri="{0D108BD9-81ED-4DB2-BD59-A6C34878D82A}">
                    <a16:rowId xmlns:a16="http://schemas.microsoft.com/office/drawing/2014/main" val="3416118747"/>
                  </a:ext>
                </a:extLst>
              </a:tr>
              <a:tr h="370840">
                <a:tc>
                  <a:txBody>
                    <a:bodyPr/>
                    <a:lstStyle/>
                    <a:p>
                      <a:r>
                        <a:rPr lang="en-US" sz="2150" b="1" dirty="0"/>
                        <a:t>Speed Limit 30 or 35 compared to 25 </a:t>
                      </a:r>
                    </a:p>
                  </a:txBody>
                  <a:tcPr marL="91374" marR="91374" anchor="ctr"/>
                </a:tc>
                <a:tc>
                  <a:txBody>
                    <a:bodyPr/>
                    <a:lstStyle/>
                    <a:p>
                      <a:pPr algn="ctr"/>
                      <a:r>
                        <a:rPr lang="en-US" b="1" dirty="0" err="1"/>
                        <a:t>n.s</a:t>
                      </a:r>
                      <a:r>
                        <a:rPr lang="en-US" b="1" dirty="0"/>
                        <a:t>.</a:t>
                      </a:r>
                    </a:p>
                  </a:txBody>
                  <a:tcPr marL="91374" marR="91374" anchor="ctr"/>
                </a:tc>
                <a:tc>
                  <a:txBody>
                    <a:bodyPr/>
                    <a:lstStyle/>
                    <a:p>
                      <a:pPr algn="ctr"/>
                      <a:r>
                        <a:rPr lang="en-US" b="1" dirty="0"/>
                        <a:t>+</a:t>
                      </a:r>
                    </a:p>
                  </a:txBody>
                  <a:tcPr marL="91374" marR="91374" anchor="ctr"/>
                </a:tc>
                <a:extLst>
                  <a:ext uri="{0D108BD9-81ED-4DB2-BD59-A6C34878D82A}">
                    <a16:rowId xmlns:a16="http://schemas.microsoft.com/office/drawing/2014/main" val="3927807513"/>
                  </a:ext>
                </a:extLst>
              </a:tr>
              <a:tr h="370840">
                <a:tc>
                  <a:txBody>
                    <a:bodyPr/>
                    <a:lstStyle/>
                    <a:p>
                      <a:r>
                        <a:rPr lang="en-US" sz="2150" b="1" dirty="0"/>
                        <a:t>4 or 5 plus through lanes compared to 1 lane </a:t>
                      </a:r>
                    </a:p>
                  </a:txBody>
                  <a:tcPr marL="91374" marR="91374" anchor="ctr"/>
                </a:tc>
                <a:tc>
                  <a:txBody>
                    <a:bodyPr/>
                    <a:lstStyle/>
                    <a:p>
                      <a:pPr algn="ctr"/>
                      <a:r>
                        <a:rPr lang="en-US" b="1" dirty="0"/>
                        <a:t>+</a:t>
                      </a:r>
                    </a:p>
                  </a:txBody>
                  <a:tcPr marL="91374" marR="91374" anchor="ctr"/>
                </a:tc>
                <a:tc>
                  <a:txBody>
                    <a:bodyPr/>
                    <a:lstStyle/>
                    <a:p>
                      <a:pPr algn="ctr"/>
                      <a:r>
                        <a:rPr lang="en-US" b="1" dirty="0" err="1"/>
                        <a:t>n.s</a:t>
                      </a:r>
                      <a:r>
                        <a:rPr lang="en-US" b="1" dirty="0"/>
                        <a:t>.</a:t>
                      </a:r>
                    </a:p>
                  </a:txBody>
                  <a:tcPr marL="91374" marR="91374" anchor="ctr"/>
                </a:tc>
                <a:extLst>
                  <a:ext uri="{0D108BD9-81ED-4DB2-BD59-A6C34878D82A}">
                    <a16:rowId xmlns:a16="http://schemas.microsoft.com/office/drawing/2014/main" val="3545885459"/>
                  </a:ext>
                </a:extLst>
              </a:tr>
              <a:tr h="370840">
                <a:tc>
                  <a:txBody>
                    <a:bodyPr/>
                    <a:lstStyle/>
                    <a:p>
                      <a:r>
                        <a:rPr lang="en-US" sz="2150" b="1" dirty="0"/>
                        <a:t>Two-way continuous left turn lane</a:t>
                      </a:r>
                    </a:p>
                  </a:txBody>
                  <a:tcPr marL="91374" marR="91374" anchor="ctr"/>
                </a:tc>
                <a:tc>
                  <a:txBody>
                    <a:bodyPr/>
                    <a:lstStyle/>
                    <a:p>
                      <a:pPr algn="ctr"/>
                      <a:r>
                        <a:rPr lang="en-US" b="1" dirty="0"/>
                        <a:t>+</a:t>
                      </a:r>
                    </a:p>
                  </a:txBody>
                  <a:tcPr marL="91374" marR="91374" anchor="ctr"/>
                </a:tc>
                <a:tc>
                  <a:txBody>
                    <a:bodyPr/>
                    <a:lstStyle/>
                    <a:p>
                      <a:pPr algn="ctr"/>
                      <a:r>
                        <a:rPr lang="en-US" b="1" dirty="0"/>
                        <a:t>+</a:t>
                      </a:r>
                    </a:p>
                  </a:txBody>
                  <a:tcPr marL="91374" marR="91374" anchor="ctr"/>
                </a:tc>
                <a:extLst>
                  <a:ext uri="{0D108BD9-81ED-4DB2-BD59-A6C34878D82A}">
                    <a16:rowId xmlns:a16="http://schemas.microsoft.com/office/drawing/2014/main" val="4119181537"/>
                  </a:ext>
                </a:extLst>
              </a:tr>
              <a:tr h="370840">
                <a:tc>
                  <a:txBody>
                    <a:bodyPr/>
                    <a:lstStyle/>
                    <a:p>
                      <a:r>
                        <a:rPr lang="en-US" sz="2150" b="1" dirty="0"/>
                        <a:t>One or two striped on-street parking lanes (compared to no striped parking)</a:t>
                      </a:r>
                    </a:p>
                  </a:txBody>
                  <a:tcPr marL="91374" marR="91374" anchor="ctr"/>
                </a:tc>
                <a:tc>
                  <a:txBody>
                    <a:bodyPr/>
                    <a:lstStyle/>
                    <a:p>
                      <a:pPr algn="ctr"/>
                      <a:r>
                        <a:rPr lang="en-US" b="1" dirty="0"/>
                        <a:t>+</a:t>
                      </a:r>
                    </a:p>
                  </a:txBody>
                  <a:tcPr marL="91374" marR="91374" anchor="ctr"/>
                </a:tc>
                <a:tc>
                  <a:txBody>
                    <a:bodyPr/>
                    <a:lstStyle/>
                    <a:p>
                      <a:pPr algn="ctr"/>
                      <a:r>
                        <a:rPr lang="en-US" b="1" dirty="0" err="1"/>
                        <a:t>n.s</a:t>
                      </a:r>
                      <a:r>
                        <a:rPr lang="en-US" b="1" dirty="0"/>
                        <a:t>.</a:t>
                      </a:r>
                    </a:p>
                  </a:txBody>
                  <a:tcPr marL="91374" marR="91374" anchor="ctr"/>
                </a:tc>
                <a:extLst>
                  <a:ext uri="{0D108BD9-81ED-4DB2-BD59-A6C34878D82A}">
                    <a16:rowId xmlns:a16="http://schemas.microsoft.com/office/drawing/2014/main" val="322001016"/>
                  </a:ext>
                </a:extLst>
              </a:tr>
              <a:tr h="370840">
                <a:tc>
                  <a:txBody>
                    <a:bodyPr/>
                    <a:lstStyle/>
                    <a:p>
                      <a:r>
                        <a:rPr lang="en-US" sz="2150" b="1" dirty="0"/>
                        <a:t>Dedicated right turn lane at either adjacent intersection</a:t>
                      </a:r>
                    </a:p>
                  </a:txBody>
                  <a:tcPr marL="91374" marR="91374" anchor="ctr"/>
                </a:tc>
                <a:tc>
                  <a:txBody>
                    <a:bodyPr/>
                    <a:lstStyle/>
                    <a:p>
                      <a:pPr algn="ctr"/>
                      <a:r>
                        <a:rPr lang="en-US" b="1" dirty="0"/>
                        <a:t>+</a:t>
                      </a:r>
                    </a:p>
                  </a:txBody>
                  <a:tcPr marL="91374" marR="91374" anchor="ctr"/>
                </a:tc>
                <a:tc>
                  <a:txBody>
                    <a:bodyPr/>
                    <a:lstStyle/>
                    <a:p>
                      <a:pPr algn="ctr"/>
                      <a:r>
                        <a:rPr lang="en-US" b="1" dirty="0" err="1"/>
                        <a:t>n.s</a:t>
                      </a:r>
                      <a:r>
                        <a:rPr lang="en-US" b="1" dirty="0"/>
                        <a:t>.</a:t>
                      </a:r>
                    </a:p>
                  </a:txBody>
                  <a:tcPr marL="91374" marR="91374" anchor="ctr"/>
                </a:tc>
                <a:extLst>
                  <a:ext uri="{0D108BD9-81ED-4DB2-BD59-A6C34878D82A}">
                    <a16:rowId xmlns:a16="http://schemas.microsoft.com/office/drawing/2014/main" val="2558856159"/>
                  </a:ext>
                </a:extLst>
              </a:tr>
              <a:tr h="370840">
                <a:tc>
                  <a:txBody>
                    <a:bodyPr/>
                    <a:lstStyle/>
                    <a:p>
                      <a:r>
                        <a:rPr lang="en-US" sz="2150" b="1" dirty="0"/>
                        <a:t>Marked midblock crosswalk (one or more)</a:t>
                      </a:r>
                    </a:p>
                  </a:txBody>
                  <a:tcPr marL="91374" marR="91374" anchor="ctr"/>
                </a:tc>
                <a:tc>
                  <a:txBody>
                    <a:bodyPr/>
                    <a:lstStyle/>
                    <a:p>
                      <a:pPr algn="ctr"/>
                      <a:r>
                        <a:rPr lang="en-US" b="1" dirty="0"/>
                        <a:t>+</a:t>
                      </a:r>
                    </a:p>
                  </a:txBody>
                  <a:tcPr marL="91374" marR="91374" anchor="ctr"/>
                </a:tc>
                <a:tc>
                  <a:txBody>
                    <a:bodyPr/>
                    <a:lstStyle/>
                    <a:p>
                      <a:pPr algn="ctr"/>
                      <a:r>
                        <a:rPr lang="en-US" b="1" dirty="0"/>
                        <a:t>+</a:t>
                      </a:r>
                    </a:p>
                  </a:txBody>
                  <a:tcPr marL="91374" marR="91374" anchor="ctr"/>
                </a:tc>
                <a:extLst>
                  <a:ext uri="{0D108BD9-81ED-4DB2-BD59-A6C34878D82A}">
                    <a16:rowId xmlns:a16="http://schemas.microsoft.com/office/drawing/2014/main" val="480005011"/>
                  </a:ext>
                </a:extLst>
              </a:tr>
              <a:tr h="370840">
                <a:tc>
                  <a:txBody>
                    <a:bodyPr/>
                    <a:lstStyle/>
                    <a:p>
                      <a:r>
                        <a:rPr lang="en-US" sz="2150" b="1" dirty="0"/>
                        <a:t>One-way traffic flow</a:t>
                      </a:r>
                    </a:p>
                  </a:txBody>
                  <a:tcPr marL="91374" marR="91374" anchor="ctr"/>
                </a:tc>
                <a:tc>
                  <a:txBody>
                    <a:bodyPr/>
                    <a:lstStyle/>
                    <a:p>
                      <a:pPr algn="ctr"/>
                      <a:r>
                        <a:rPr lang="en-US" b="1" dirty="0" err="1"/>
                        <a:t>n.s</a:t>
                      </a:r>
                      <a:r>
                        <a:rPr lang="en-US" b="1" dirty="0"/>
                        <a:t>.</a:t>
                      </a:r>
                    </a:p>
                  </a:txBody>
                  <a:tcPr marL="91374" marR="91374" anchor="ctr"/>
                </a:tc>
                <a:tc>
                  <a:txBody>
                    <a:bodyPr/>
                    <a:lstStyle/>
                    <a:p>
                      <a:pPr algn="ctr"/>
                      <a:r>
                        <a:rPr lang="en-US" b="1" dirty="0">
                          <a:sym typeface="Symbol" panose="05050102010706020507" pitchFamily="18" charset="2"/>
                        </a:rPr>
                        <a:t></a:t>
                      </a:r>
                      <a:endParaRPr lang="en-US" b="1" dirty="0"/>
                    </a:p>
                  </a:txBody>
                  <a:tcPr marL="91374" marR="91374" anchor="ctr"/>
                </a:tc>
                <a:extLst>
                  <a:ext uri="{0D108BD9-81ED-4DB2-BD59-A6C34878D82A}">
                    <a16:rowId xmlns:a16="http://schemas.microsoft.com/office/drawing/2014/main" val="1561169874"/>
                  </a:ext>
                </a:extLst>
              </a:tr>
              <a:tr h="370840">
                <a:tc>
                  <a:txBody>
                    <a:bodyPr/>
                    <a:lstStyle/>
                    <a:p>
                      <a:r>
                        <a:rPr lang="en-US" sz="2150" dirty="0"/>
                        <a:t>Urban village designation (increasing intensity/uses)</a:t>
                      </a:r>
                    </a:p>
                  </a:txBody>
                  <a:tcPr marL="91374" marR="91374" anchor="ctr"/>
                </a:tc>
                <a:tc>
                  <a:txBody>
                    <a:bodyPr/>
                    <a:lstStyle/>
                    <a:p>
                      <a:pPr algn="ctr"/>
                      <a:r>
                        <a:rPr lang="en-US" dirty="0"/>
                        <a:t>+</a:t>
                      </a:r>
                    </a:p>
                  </a:txBody>
                  <a:tcPr marL="91374" marR="91374" anchor="ctr"/>
                </a:tc>
                <a:tc>
                  <a:txBody>
                    <a:bodyPr/>
                    <a:lstStyle/>
                    <a:p>
                      <a:pPr algn="ctr"/>
                      <a:r>
                        <a:rPr lang="en-US" dirty="0"/>
                        <a:t>+</a:t>
                      </a:r>
                    </a:p>
                  </a:txBody>
                  <a:tcPr marL="91374" marR="91374" anchor="ctr"/>
                </a:tc>
                <a:extLst>
                  <a:ext uri="{0D108BD9-81ED-4DB2-BD59-A6C34878D82A}">
                    <a16:rowId xmlns:a16="http://schemas.microsoft.com/office/drawing/2014/main" val="20127523"/>
                  </a:ext>
                </a:extLst>
              </a:tr>
            </a:tbl>
          </a:graphicData>
        </a:graphic>
      </p:graphicFrame>
      <p:sp>
        <p:nvSpPr>
          <p:cNvPr id="7" name="TextBox 6">
            <a:extLst>
              <a:ext uri="{FF2B5EF4-FFF2-40B4-BE49-F238E27FC236}">
                <a16:creationId xmlns:a16="http://schemas.microsoft.com/office/drawing/2014/main" id="{9F7FDFBB-7A79-4BCB-A58E-83D6D2F1539C}"/>
              </a:ext>
            </a:extLst>
          </p:cNvPr>
          <p:cNvSpPr txBox="1"/>
          <p:nvPr/>
        </p:nvSpPr>
        <p:spPr>
          <a:xfrm>
            <a:off x="10870396" y="7107421"/>
            <a:ext cx="3790397" cy="487954"/>
          </a:xfrm>
          <a:prstGeom prst="rect">
            <a:avLst/>
          </a:prstGeom>
          <a:noFill/>
        </p:spPr>
        <p:txBody>
          <a:bodyPr wrap="none" rtlCol="0">
            <a:spAutoFit/>
          </a:bodyPr>
          <a:lstStyle/>
          <a:p>
            <a:r>
              <a:rPr lang="en-US" dirty="0"/>
              <a:t>Source: Kumfer et al., 2019</a:t>
            </a:r>
          </a:p>
        </p:txBody>
      </p:sp>
    </p:spTree>
    <p:extLst>
      <p:ext uri="{BB962C8B-B14F-4D97-AF65-F5344CB8AC3E}">
        <p14:creationId xmlns:p14="http://schemas.microsoft.com/office/powerpoint/2010/main" val="3980015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1823-A5EA-4E26-BF3A-04263857FE61}"/>
              </a:ext>
            </a:extLst>
          </p:cNvPr>
          <p:cNvSpPr>
            <a:spLocks noGrp="1"/>
          </p:cNvSpPr>
          <p:nvPr>
            <p:ph type="title"/>
          </p:nvPr>
        </p:nvSpPr>
        <p:spPr/>
        <p:txBody>
          <a:bodyPr/>
          <a:lstStyle/>
          <a:p>
            <a:r>
              <a:rPr lang="en-US" dirty="0"/>
              <a:t>Step 4: Identify Potential Treatment Sites</a:t>
            </a:r>
          </a:p>
        </p:txBody>
      </p:sp>
      <p:sp>
        <p:nvSpPr>
          <p:cNvPr id="3" name="Content Placeholder 2">
            <a:extLst>
              <a:ext uri="{FF2B5EF4-FFF2-40B4-BE49-F238E27FC236}">
                <a16:creationId xmlns:a16="http://schemas.microsoft.com/office/drawing/2014/main" id="{491E8084-FDF5-48B1-AC33-4AD46271EBAF}"/>
              </a:ext>
            </a:extLst>
          </p:cNvPr>
          <p:cNvSpPr>
            <a:spLocks noGrp="1"/>
          </p:cNvSpPr>
          <p:nvPr>
            <p:ph idx="1"/>
          </p:nvPr>
        </p:nvSpPr>
        <p:spPr/>
        <p:txBody>
          <a:bodyPr/>
          <a:lstStyle/>
          <a:p>
            <a:r>
              <a:rPr lang="en-US" dirty="0"/>
              <a:t>We worked with the City of Seattle to map our results.</a:t>
            </a:r>
          </a:p>
          <a:p>
            <a:r>
              <a:rPr lang="en-US" dirty="0"/>
              <a:t>Segments ranked based on two criteria</a:t>
            </a:r>
          </a:p>
          <a:p>
            <a:pPr lvl="1"/>
            <a:r>
              <a:rPr lang="en-US" dirty="0"/>
              <a:t>Screening based on predicted crash risk (SPF-predicted crashes)</a:t>
            </a:r>
          </a:p>
          <a:p>
            <a:pPr lvl="1"/>
            <a:r>
              <a:rPr lang="en-US" dirty="0"/>
              <a:t>Screening based on risk factors</a:t>
            </a:r>
          </a:p>
          <a:p>
            <a:endParaRPr lang="en-US" dirty="0"/>
          </a:p>
        </p:txBody>
      </p:sp>
      <p:sp>
        <p:nvSpPr>
          <p:cNvPr id="4" name="Date Placeholder 3">
            <a:extLst>
              <a:ext uri="{FF2B5EF4-FFF2-40B4-BE49-F238E27FC236}">
                <a16:creationId xmlns:a16="http://schemas.microsoft.com/office/drawing/2014/main" id="{5D5FF65A-FE26-452D-982D-38D241860357}"/>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9" name="Picture 8">
            <a:extLst>
              <a:ext uri="{FF2B5EF4-FFF2-40B4-BE49-F238E27FC236}">
                <a16:creationId xmlns:a16="http://schemas.microsoft.com/office/drawing/2014/main" id="{513AC318-840C-49EF-8A10-85B8EFFC01D6}"/>
              </a:ext>
            </a:extLst>
          </p:cNvPr>
          <p:cNvPicPr>
            <a:picLocks noChangeAspect="1"/>
          </p:cNvPicPr>
          <p:nvPr/>
        </p:nvPicPr>
        <p:blipFill rotWithShape="1">
          <a:blip r:embed="rId2"/>
          <a:srcRect l="9787" t="16761" r="11250" b="18832"/>
          <a:stretch/>
        </p:blipFill>
        <p:spPr>
          <a:xfrm>
            <a:off x="8127858" y="2162142"/>
            <a:ext cx="5021451" cy="5300421"/>
          </a:xfrm>
          <a:prstGeom prst="rect">
            <a:avLst/>
          </a:prstGeom>
        </p:spPr>
      </p:pic>
      <p:pic>
        <p:nvPicPr>
          <p:cNvPr id="10" name="Picture 9">
            <a:extLst>
              <a:ext uri="{FF2B5EF4-FFF2-40B4-BE49-F238E27FC236}">
                <a16:creationId xmlns:a16="http://schemas.microsoft.com/office/drawing/2014/main" id="{65E9A849-D1CE-40A4-935B-77F6C04B7064}"/>
              </a:ext>
            </a:extLst>
          </p:cNvPr>
          <p:cNvPicPr>
            <a:picLocks noChangeAspect="1"/>
          </p:cNvPicPr>
          <p:nvPr/>
        </p:nvPicPr>
        <p:blipFill rotWithShape="1">
          <a:blip r:embed="rId3"/>
          <a:srcRect t="78504" r="59575" b="5055"/>
          <a:stretch/>
        </p:blipFill>
        <p:spPr>
          <a:xfrm>
            <a:off x="12319288" y="5525288"/>
            <a:ext cx="2028275" cy="1126672"/>
          </a:xfrm>
          <a:prstGeom prst="rect">
            <a:avLst/>
          </a:prstGeom>
        </p:spPr>
      </p:pic>
      <p:pic>
        <p:nvPicPr>
          <p:cNvPr id="11" name="Picture 10">
            <a:extLst>
              <a:ext uri="{FF2B5EF4-FFF2-40B4-BE49-F238E27FC236}">
                <a16:creationId xmlns:a16="http://schemas.microsoft.com/office/drawing/2014/main" id="{66DE120A-61A3-44AA-A7F8-5A1E793BCA2A}"/>
              </a:ext>
            </a:extLst>
          </p:cNvPr>
          <p:cNvPicPr>
            <a:picLocks noChangeAspect="1"/>
          </p:cNvPicPr>
          <p:nvPr/>
        </p:nvPicPr>
        <p:blipFill rotWithShape="1">
          <a:blip r:embed="rId4"/>
          <a:srcRect l="10762" t="16008" r="10274" b="19507"/>
          <a:stretch/>
        </p:blipFill>
        <p:spPr>
          <a:xfrm>
            <a:off x="1356607" y="2162142"/>
            <a:ext cx="5021452" cy="5306916"/>
          </a:xfrm>
          <a:prstGeom prst="rect">
            <a:avLst/>
          </a:prstGeom>
        </p:spPr>
      </p:pic>
      <p:pic>
        <p:nvPicPr>
          <p:cNvPr id="12" name="Picture 11">
            <a:extLst>
              <a:ext uri="{FF2B5EF4-FFF2-40B4-BE49-F238E27FC236}">
                <a16:creationId xmlns:a16="http://schemas.microsoft.com/office/drawing/2014/main" id="{EE769F58-D3F2-4A0A-9F47-12DAF8D34F28}"/>
              </a:ext>
            </a:extLst>
          </p:cNvPr>
          <p:cNvPicPr>
            <a:picLocks noChangeAspect="1"/>
          </p:cNvPicPr>
          <p:nvPr/>
        </p:nvPicPr>
        <p:blipFill rotWithShape="1">
          <a:blip r:embed="rId5"/>
          <a:srcRect t="82293" r="59625" b="1493"/>
          <a:stretch/>
        </p:blipFill>
        <p:spPr>
          <a:xfrm>
            <a:off x="5599468" y="5503482"/>
            <a:ext cx="2028275" cy="1067534"/>
          </a:xfrm>
          <a:prstGeom prst="rect">
            <a:avLst/>
          </a:prstGeom>
        </p:spPr>
      </p:pic>
      <p:sp>
        <p:nvSpPr>
          <p:cNvPr id="13" name="Oval 12">
            <a:extLst>
              <a:ext uri="{FF2B5EF4-FFF2-40B4-BE49-F238E27FC236}">
                <a16:creationId xmlns:a16="http://schemas.microsoft.com/office/drawing/2014/main" id="{71647168-EA0F-4562-8504-3D7671AB0D70}"/>
              </a:ext>
            </a:extLst>
          </p:cNvPr>
          <p:cNvSpPr/>
          <p:nvPr/>
        </p:nvSpPr>
        <p:spPr>
          <a:xfrm>
            <a:off x="2726872" y="5530881"/>
            <a:ext cx="544285" cy="1126671"/>
          </a:xfrm>
          <a:prstGeom prst="ellipse">
            <a:avLst/>
          </a:prstGeom>
          <a:noFill/>
          <a:ln w="38100">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B436D51-25CF-478A-9A9E-48F229A14E9B}"/>
              </a:ext>
            </a:extLst>
          </p:cNvPr>
          <p:cNvSpPr/>
          <p:nvPr/>
        </p:nvSpPr>
        <p:spPr>
          <a:xfrm>
            <a:off x="3271157" y="4084551"/>
            <a:ext cx="408214" cy="342900"/>
          </a:xfrm>
          <a:prstGeom prst="ellipse">
            <a:avLst/>
          </a:prstGeom>
          <a:noFill/>
          <a:ln w="38100">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0138D0-0B74-43B5-87E0-9D362E31795E}"/>
              </a:ext>
            </a:extLst>
          </p:cNvPr>
          <p:cNvSpPr/>
          <p:nvPr/>
        </p:nvSpPr>
        <p:spPr>
          <a:xfrm>
            <a:off x="9561441" y="5530881"/>
            <a:ext cx="544285" cy="1126671"/>
          </a:xfrm>
          <a:prstGeom prst="ellipse">
            <a:avLst/>
          </a:prstGeom>
          <a:noFill/>
          <a:ln w="38100">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6C12D8F-22A3-44FF-9D67-5F92491AFEBE}"/>
              </a:ext>
            </a:extLst>
          </p:cNvPr>
          <p:cNvSpPr/>
          <p:nvPr/>
        </p:nvSpPr>
        <p:spPr>
          <a:xfrm>
            <a:off x="10013567" y="4084551"/>
            <a:ext cx="408214" cy="342900"/>
          </a:xfrm>
          <a:prstGeom prst="ellipse">
            <a:avLst/>
          </a:prstGeom>
          <a:noFill/>
          <a:ln w="38100">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8B4404A-C6A0-4682-850D-1D2DE5FA046E}"/>
              </a:ext>
            </a:extLst>
          </p:cNvPr>
          <p:cNvSpPr txBox="1"/>
          <p:nvPr/>
        </p:nvSpPr>
        <p:spPr>
          <a:xfrm>
            <a:off x="13158334" y="3137535"/>
            <a:ext cx="1481091" cy="1674817"/>
          </a:xfrm>
          <a:prstGeom prst="rect">
            <a:avLst/>
          </a:prstGeom>
          <a:noFill/>
        </p:spPr>
        <p:txBody>
          <a:bodyPr wrap="square" rtlCol="0">
            <a:spAutoFit/>
          </a:bodyPr>
          <a:lstStyle/>
          <a:p>
            <a:r>
              <a:rPr lang="en-US" dirty="0"/>
              <a:t>Source: Kumfer et al., 2019</a:t>
            </a:r>
          </a:p>
        </p:txBody>
      </p:sp>
    </p:spTree>
    <p:extLst>
      <p:ext uri="{BB962C8B-B14F-4D97-AF65-F5344CB8AC3E}">
        <p14:creationId xmlns:p14="http://schemas.microsoft.com/office/powerpoint/2010/main" val="197536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CF22-F250-4469-8ACC-FDD2DBE6B17D}"/>
              </a:ext>
            </a:extLst>
          </p:cNvPr>
          <p:cNvSpPr>
            <a:spLocks noGrp="1"/>
          </p:cNvSpPr>
          <p:nvPr>
            <p:ph type="title"/>
          </p:nvPr>
        </p:nvSpPr>
        <p:spPr/>
        <p:txBody>
          <a:bodyPr/>
          <a:lstStyle/>
          <a:p>
            <a:r>
              <a:rPr lang="en-US" dirty="0"/>
              <a:t>Step 4: Identify Potential Treatment Sites</a:t>
            </a:r>
          </a:p>
        </p:txBody>
      </p:sp>
      <p:sp>
        <p:nvSpPr>
          <p:cNvPr id="3" name="Content Placeholder 2">
            <a:extLst>
              <a:ext uri="{FF2B5EF4-FFF2-40B4-BE49-F238E27FC236}">
                <a16:creationId xmlns:a16="http://schemas.microsoft.com/office/drawing/2014/main" id="{7A4B67AC-24F7-418D-B2C5-4B0871585218}"/>
              </a:ext>
            </a:extLst>
          </p:cNvPr>
          <p:cNvSpPr>
            <a:spLocks noGrp="1"/>
          </p:cNvSpPr>
          <p:nvPr>
            <p:ph idx="1"/>
          </p:nvPr>
        </p:nvSpPr>
        <p:spPr/>
        <p:txBody>
          <a:bodyPr/>
          <a:lstStyle/>
          <a:p>
            <a:r>
              <a:rPr lang="en-US" dirty="0"/>
              <a:t>Review of potential countermeasures to pedestrian risk.</a:t>
            </a:r>
          </a:p>
        </p:txBody>
      </p:sp>
      <p:sp>
        <p:nvSpPr>
          <p:cNvPr id="4" name="Date Placeholder 3">
            <a:extLst>
              <a:ext uri="{FF2B5EF4-FFF2-40B4-BE49-F238E27FC236}">
                <a16:creationId xmlns:a16="http://schemas.microsoft.com/office/drawing/2014/main" id="{E307D0A6-FA4A-4413-89EE-CB0DBE0C7E9F}"/>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graphicFrame>
        <p:nvGraphicFramePr>
          <p:cNvPr id="5" name="Table 5">
            <a:extLst>
              <a:ext uri="{FF2B5EF4-FFF2-40B4-BE49-F238E27FC236}">
                <a16:creationId xmlns:a16="http://schemas.microsoft.com/office/drawing/2014/main" id="{DF200D60-0869-4E06-9BE4-39347EF245A8}"/>
              </a:ext>
            </a:extLst>
          </p:cNvPr>
          <p:cNvGraphicFramePr>
            <a:graphicFrameLocks noGrp="1"/>
          </p:cNvGraphicFramePr>
          <p:nvPr>
            <p:extLst>
              <p:ext uri="{D42A27DB-BD31-4B8C-83A1-F6EECF244321}">
                <p14:modId xmlns:p14="http://schemas.microsoft.com/office/powerpoint/2010/main" val="1397166754"/>
              </p:ext>
            </p:extLst>
          </p:nvPr>
        </p:nvGraphicFramePr>
        <p:xfrm>
          <a:off x="731520" y="2212848"/>
          <a:ext cx="13167360" cy="3803904"/>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2936409381"/>
                    </a:ext>
                  </a:extLst>
                </a:gridCol>
                <a:gridCol w="4389120">
                  <a:extLst>
                    <a:ext uri="{9D8B030D-6E8A-4147-A177-3AD203B41FA5}">
                      <a16:colId xmlns:a16="http://schemas.microsoft.com/office/drawing/2014/main" val="167381051"/>
                    </a:ext>
                  </a:extLst>
                </a:gridCol>
                <a:gridCol w="4389120">
                  <a:extLst>
                    <a:ext uri="{9D8B030D-6E8A-4147-A177-3AD203B41FA5}">
                      <a16:colId xmlns:a16="http://schemas.microsoft.com/office/drawing/2014/main" val="3901944317"/>
                    </a:ext>
                  </a:extLst>
                </a:gridCol>
              </a:tblGrid>
              <a:tr h="370840">
                <a:tc>
                  <a:txBody>
                    <a:bodyPr/>
                    <a:lstStyle/>
                    <a:p>
                      <a:r>
                        <a:rPr lang="en-US" dirty="0"/>
                        <a:t>Suitable for Signalized Intersections Only (or where signal is added)</a:t>
                      </a:r>
                    </a:p>
                  </a:txBody>
                  <a:tcPr/>
                </a:tc>
                <a:tc>
                  <a:txBody>
                    <a:bodyPr/>
                    <a:lstStyle/>
                    <a:p>
                      <a:r>
                        <a:rPr lang="en-US" sz="2160" b="1" i="0" u="none" strike="noStrike" kern="1200" baseline="0" dirty="0">
                          <a:solidFill>
                            <a:schemeClr val="lt1"/>
                          </a:solidFill>
                          <a:latin typeface="+mn-lt"/>
                          <a:ea typeface="+mn-ea"/>
                          <a:cs typeface="+mn-cs"/>
                        </a:rPr>
                        <a:t>Suitable for Unsignalized Locations Only (midblock or intersection)</a:t>
                      </a:r>
                      <a:endParaRPr lang="en-US" dirty="0"/>
                    </a:p>
                  </a:txBody>
                  <a:tcPr/>
                </a:tc>
                <a:tc>
                  <a:txBody>
                    <a:bodyPr/>
                    <a:lstStyle/>
                    <a:p>
                      <a:r>
                        <a:rPr lang="en-US" sz="2160" b="1" i="0" u="none" strike="noStrike" kern="1200" baseline="0" dirty="0">
                          <a:solidFill>
                            <a:schemeClr val="lt1"/>
                          </a:solidFill>
                          <a:latin typeface="+mn-lt"/>
                          <a:ea typeface="+mn-ea"/>
                          <a:cs typeface="+mn-cs"/>
                        </a:rPr>
                        <a:t>Suitable for Either Signalized or</a:t>
                      </a:r>
                    </a:p>
                    <a:p>
                      <a:r>
                        <a:rPr lang="en-US" sz="2160" b="1" i="0" u="none" strike="noStrike" kern="1200" baseline="0" dirty="0">
                          <a:solidFill>
                            <a:schemeClr val="lt1"/>
                          </a:solidFill>
                          <a:latin typeface="+mn-lt"/>
                          <a:ea typeface="+mn-ea"/>
                          <a:cs typeface="+mn-cs"/>
                        </a:rPr>
                        <a:t>Unsignalized Crossing Locations</a:t>
                      </a:r>
                    </a:p>
                    <a:p>
                      <a:r>
                        <a:rPr lang="en-US" sz="2160" b="1" i="0" u="none" strike="noStrike" kern="1200" baseline="0" dirty="0">
                          <a:solidFill>
                            <a:schemeClr val="lt1"/>
                          </a:solidFill>
                          <a:latin typeface="+mn-lt"/>
                          <a:ea typeface="+mn-ea"/>
                          <a:cs typeface="+mn-cs"/>
                        </a:rPr>
                        <a:t>(including midblock)</a:t>
                      </a:r>
                    </a:p>
                  </a:txBody>
                  <a:tcPr/>
                </a:tc>
                <a:extLst>
                  <a:ext uri="{0D108BD9-81ED-4DB2-BD59-A6C34878D82A}">
                    <a16:rowId xmlns:a16="http://schemas.microsoft.com/office/drawing/2014/main" val="2983318632"/>
                  </a:ext>
                </a:extLst>
              </a:tr>
              <a:tr h="370840">
                <a:tc>
                  <a:txBody>
                    <a:bodyPr/>
                    <a:lstStyle/>
                    <a:p>
                      <a:r>
                        <a:rPr lang="en-US" sz="2160" b="0" i="0" u="none" strike="noStrike" kern="1200" baseline="0" dirty="0">
                          <a:solidFill>
                            <a:schemeClr val="dk1"/>
                          </a:solidFill>
                          <a:latin typeface="+mn-lt"/>
                          <a:ea typeface="+mn-ea"/>
                          <a:cs typeface="+mn-cs"/>
                        </a:rPr>
                        <a:t>• Leading pedestrian interval</a:t>
                      </a:r>
                    </a:p>
                    <a:p>
                      <a:r>
                        <a:rPr lang="en-US" sz="2160" b="0" i="0" u="none" strike="noStrike" kern="1200" baseline="0" dirty="0">
                          <a:solidFill>
                            <a:schemeClr val="dk1"/>
                          </a:solidFill>
                          <a:latin typeface="+mn-lt"/>
                          <a:ea typeface="+mn-ea"/>
                          <a:cs typeface="+mn-cs"/>
                        </a:rPr>
                        <a:t>• Longer pedestrian phase</a:t>
                      </a:r>
                    </a:p>
                    <a:p>
                      <a:r>
                        <a:rPr lang="en-US" sz="2160" b="0" i="0" u="none" strike="noStrike" kern="1200" baseline="0" dirty="0">
                          <a:solidFill>
                            <a:schemeClr val="dk1"/>
                          </a:solidFill>
                          <a:latin typeface="+mn-lt"/>
                          <a:ea typeface="+mn-ea"/>
                          <a:cs typeface="+mn-cs"/>
                        </a:rPr>
                        <a:t>• Restricted left turn (protected crossing phase)</a:t>
                      </a:r>
                      <a:endParaRPr lang="en-US" dirty="0"/>
                    </a:p>
                  </a:txBody>
                  <a:tcPr/>
                </a:tc>
                <a:tc>
                  <a:txBody>
                    <a:bodyPr/>
                    <a:lstStyle/>
                    <a:p>
                      <a:r>
                        <a:rPr lang="en-US" sz="2160" b="0" i="0" u="none" strike="noStrike" kern="1200" baseline="0" dirty="0">
                          <a:solidFill>
                            <a:schemeClr val="dk1"/>
                          </a:solidFill>
                          <a:latin typeface="+mn-lt"/>
                          <a:ea typeface="+mn-ea"/>
                          <a:cs typeface="+mn-cs"/>
                        </a:rPr>
                        <a:t>• In-roadway yield-to-pedestrian</a:t>
                      </a:r>
                    </a:p>
                    <a:p>
                      <a:r>
                        <a:rPr lang="en-US" sz="2160" b="0" i="0" u="none" strike="noStrike" kern="1200" baseline="0" dirty="0">
                          <a:solidFill>
                            <a:schemeClr val="dk1"/>
                          </a:solidFill>
                          <a:latin typeface="+mn-lt"/>
                          <a:ea typeface="+mn-ea"/>
                          <a:cs typeface="+mn-cs"/>
                        </a:rPr>
                        <a:t>(R1-6) sign/gateway</a:t>
                      </a:r>
                    </a:p>
                    <a:p>
                      <a:r>
                        <a:rPr lang="en-US" sz="2160" b="0" i="0" u="none" strike="noStrike" kern="1200" baseline="0" dirty="0">
                          <a:solidFill>
                            <a:schemeClr val="dk1"/>
                          </a:solidFill>
                          <a:latin typeface="+mn-lt"/>
                          <a:ea typeface="+mn-ea"/>
                          <a:cs typeface="+mn-cs"/>
                        </a:rPr>
                        <a:t>• Advance stop/yield bar and R1-5/5a sign</a:t>
                      </a:r>
                    </a:p>
                    <a:p>
                      <a:r>
                        <a:rPr lang="en-US" sz="2160" b="0" i="0" u="none" strike="noStrike" kern="1200" baseline="0" dirty="0">
                          <a:solidFill>
                            <a:schemeClr val="dk1"/>
                          </a:solidFill>
                          <a:latin typeface="+mn-lt"/>
                          <a:ea typeface="+mn-ea"/>
                          <a:cs typeface="+mn-cs"/>
                        </a:rPr>
                        <a:t>• Pedestrian hybrid beacon (sometimes called a HAWK signal)</a:t>
                      </a:r>
                      <a:endParaRPr lang="en-US" dirty="0"/>
                    </a:p>
                  </a:txBody>
                  <a:tcPr/>
                </a:tc>
                <a:tc>
                  <a:txBody>
                    <a:bodyPr/>
                    <a:lstStyle/>
                    <a:p>
                      <a:r>
                        <a:rPr lang="en-US" sz="2160" b="0" i="0" u="none" strike="noStrike" kern="1200" baseline="0" dirty="0">
                          <a:solidFill>
                            <a:schemeClr val="dk1"/>
                          </a:solidFill>
                          <a:latin typeface="+mn-lt"/>
                          <a:ea typeface="+mn-ea"/>
                          <a:cs typeface="+mn-cs"/>
                        </a:rPr>
                        <a:t>• High visibility crosswalk</a:t>
                      </a:r>
                    </a:p>
                    <a:p>
                      <a:r>
                        <a:rPr lang="en-US" sz="2160" b="0" i="0" u="none" strike="noStrike" kern="1200" baseline="0" dirty="0">
                          <a:solidFill>
                            <a:schemeClr val="dk1"/>
                          </a:solidFill>
                          <a:latin typeface="+mn-lt"/>
                          <a:ea typeface="+mn-ea"/>
                          <a:cs typeface="+mn-cs"/>
                        </a:rPr>
                        <a:t>• Traffic calming (raised device)</a:t>
                      </a:r>
                    </a:p>
                    <a:p>
                      <a:r>
                        <a:rPr lang="en-US" sz="2160" b="0" i="0" u="none" strike="noStrike" kern="1200" baseline="0" dirty="0">
                          <a:solidFill>
                            <a:schemeClr val="dk1"/>
                          </a:solidFill>
                          <a:latin typeface="+mn-lt"/>
                          <a:ea typeface="+mn-ea"/>
                          <a:cs typeface="+mn-cs"/>
                        </a:rPr>
                        <a:t>• Median crossing island</a:t>
                      </a:r>
                    </a:p>
                    <a:p>
                      <a:r>
                        <a:rPr lang="en-US" sz="2160" b="0" i="0" u="none" strike="noStrike" kern="1200" baseline="0" dirty="0">
                          <a:solidFill>
                            <a:schemeClr val="dk1"/>
                          </a:solidFill>
                          <a:latin typeface="+mn-lt"/>
                          <a:ea typeface="+mn-ea"/>
                          <a:cs typeface="+mn-cs"/>
                        </a:rPr>
                        <a:t>• Reduce number of lanes road diet</a:t>
                      </a:r>
                    </a:p>
                    <a:p>
                      <a:r>
                        <a:rPr lang="en-US" sz="2160" b="0" i="0" u="none" strike="noStrike" kern="1200" baseline="0" dirty="0">
                          <a:solidFill>
                            <a:schemeClr val="dk1"/>
                          </a:solidFill>
                          <a:latin typeface="+mn-lt"/>
                          <a:ea typeface="+mn-ea"/>
                          <a:cs typeface="+mn-cs"/>
                        </a:rPr>
                        <a:t>• Curb extension and parking restriction</a:t>
                      </a:r>
                    </a:p>
                    <a:p>
                      <a:r>
                        <a:rPr lang="en-US" sz="2160" b="0" i="0" u="none" strike="noStrike" kern="1200" baseline="0" dirty="0">
                          <a:solidFill>
                            <a:schemeClr val="dk1"/>
                          </a:solidFill>
                          <a:latin typeface="+mn-lt"/>
                          <a:ea typeface="+mn-ea"/>
                          <a:cs typeface="+mn-cs"/>
                        </a:rPr>
                        <a:t>• Location-specific lighting improvement</a:t>
                      </a:r>
                      <a:endParaRPr lang="en-US" dirty="0"/>
                    </a:p>
                  </a:txBody>
                  <a:tcPr/>
                </a:tc>
                <a:extLst>
                  <a:ext uri="{0D108BD9-81ED-4DB2-BD59-A6C34878D82A}">
                    <a16:rowId xmlns:a16="http://schemas.microsoft.com/office/drawing/2014/main" val="367474348"/>
                  </a:ext>
                </a:extLst>
              </a:tr>
            </a:tbl>
          </a:graphicData>
        </a:graphic>
      </p:graphicFrame>
      <p:sp>
        <p:nvSpPr>
          <p:cNvPr id="6" name="TextBox 5">
            <a:extLst>
              <a:ext uri="{FF2B5EF4-FFF2-40B4-BE49-F238E27FC236}">
                <a16:creationId xmlns:a16="http://schemas.microsoft.com/office/drawing/2014/main" id="{B1442411-6E9C-4134-A53F-EB9B60337381}"/>
              </a:ext>
            </a:extLst>
          </p:cNvPr>
          <p:cNvSpPr txBox="1"/>
          <p:nvPr/>
        </p:nvSpPr>
        <p:spPr>
          <a:xfrm>
            <a:off x="10870396" y="7107421"/>
            <a:ext cx="3760004" cy="487954"/>
          </a:xfrm>
          <a:prstGeom prst="rect">
            <a:avLst/>
          </a:prstGeom>
          <a:noFill/>
        </p:spPr>
        <p:txBody>
          <a:bodyPr wrap="none" rtlCol="0">
            <a:spAutoFit/>
          </a:bodyPr>
          <a:lstStyle/>
          <a:p>
            <a:r>
              <a:rPr lang="en-US" dirty="0"/>
              <a:t>Source: NCHRP Report 893</a:t>
            </a:r>
          </a:p>
        </p:txBody>
      </p:sp>
    </p:spTree>
    <p:extLst>
      <p:ext uri="{BB962C8B-B14F-4D97-AF65-F5344CB8AC3E}">
        <p14:creationId xmlns:p14="http://schemas.microsoft.com/office/powerpoint/2010/main" val="1660571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0CF9-E9F0-450B-9598-DB43366C733C}"/>
              </a:ext>
            </a:extLst>
          </p:cNvPr>
          <p:cNvSpPr>
            <a:spLocks noGrp="1"/>
          </p:cNvSpPr>
          <p:nvPr>
            <p:ph type="title"/>
          </p:nvPr>
        </p:nvSpPr>
        <p:spPr>
          <a:xfrm>
            <a:off x="731520" y="3565408"/>
            <a:ext cx="13167360" cy="549392"/>
          </a:xfrm>
        </p:spPr>
        <p:txBody>
          <a:bodyPr/>
          <a:lstStyle/>
          <a:p>
            <a:r>
              <a:rPr lang="en-US" sz="4800" dirty="0"/>
              <a:t>What countermeasures can we use?</a:t>
            </a:r>
          </a:p>
        </p:txBody>
      </p:sp>
      <p:sp>
        <p:nvSpPr>
          <p:cNvPr id="4" name="Date Placeholder 3">
            <a:extLst>
              <a:ext uri="{FF2B5EF4-FFF2-40B4-BE49-F238E27FC236}">
                <a16:creationId xmlns:a16="http://schemas.microsoft.com/office/drawing/2014/main" id="{F32DA480-4FF6-42F9-B9AF-0A2DB57D0240}"/>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2953003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13FF-BA2A-42CC-8858-2D498395E9B3}"/>
              </a:ext>
            </a:extLst>
          </p:cNvPr>
          <p:cNvSpPr>
            <a:spLocks noGrp="1"/>
          </p:cNvSpPr>
          <p:nvPr>
            <p:ph type="title"/>
          </p:nvPr>
        </p:nvSpPr>
        <p:spPr/>
        <p:txBody>
          <a:bodyPr/>
          <a:lstStyle/>
          <a:p>
            <a:r>
              <a:rPr lang="en-US" dirty="0"/>
              <a:t>Step 5: Select Potential Countermeasures</a:t>
            </a:r>
          </a:p>
        </p:txBody>
      </p:sp>
      <p:sp>
        <p:nvSpPr>
          <p:cNvPr id="3" name="Content Placeholder 2">
            <a:extLst>
              <a:ext uri="{FF2B5EF4-FFF2-40B4-BE49-F238E27FC236}">
                <a16:creationId xmlns:a16="http://schemas.microsoft.com/office/drawing/2014/main" id="{80AF5551-E1B4-4A29-8809-FD23D0A72B2C}"/>
              </a:ext>
            </a:extLst>
          </p:cNvPr>
          <p:cNvSpPr>
            <a:spLocks noGrp="1"/>
          </p:cNvSpPr>
          <p:nvPr>
            <p:ph idx="1"/>
          </p:nvPr>
        </p:nvSpPr>
        <p:spPr/>
        <p:txBody>
          <a:bodyPr/>
          <a:lstStyle/>
          <a:p>
            <a:r>
              <a:rPr lang="en-US" dirty="0"/>
              <a:t>Countermeasures can be selected based on ranking by known risk factors, matched with relevant treatments</a:t>
            </a:r>
          </a:p>
          <a:p>
            <a:endParaRPr lang="en-US" dirty="0"/>
          </a:p>
        </p:txBody>
      </p:sp>
      <p:sp>
        <p:nvSpPr>
          <p:cNvPr id="4" name="Date Placeholder 3">
            <a:extLst>
              <a:ext uri="{FF2B5EF4-FFF2-40B4-BE49-F238E27FC236}">
                <a16:creationId xmlns:a16="http://schemas.microsoft.com/office/drawing/2014/main" id="{E42F65C1-C166-4E0D-907B-C5E09DF4EC1D}"/>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7" name="Picture 6" descr="Table&#10;&#10;Description automatically generated">
            <a:extLst>
              <a:ext uri="{FF2B5EF4-FFF2-40B4-BE49-F238E27FC236}">
                <a16:creationId xmlns:a16="http://schemas.microsoft.com/office/drawing/2014/main" id="{81D8A5F4-26C9-455E-9B82-9F9DA0761518}"/>
              </a:ext>
            </a:extLst>
          </p:cNvPr>
          <p:cNvPicPr>
            <a:picLocks noChangeAspect="1"/>
          </p:cNvPicPr>
          <p:nvPr/>
        </p:nvPicPr>
        <p:blipFill>
          <a:blip r:embed="rId2"/>
          <a:stretch>
            <a:fillRect/>
          </a:stretch>
        </p:blipFill>
        <p:spPr>
          <a:xfrm>
            <a:off x="1992265" y="2187108"/>
            <a:ext cx="10645869" cy="5320237"/>
          </a:xfrm>
          <a:prstGeom prst="rect">
            <a:avLst/>
          </a:prstGeom>
        </p:spPr>
      </p:pic>
      <p:sp>
        <p:nvSpPr>
          <p:cNvPr id="6" name="TextBox 5">
            <a:extLst>
              <a:ext uri="{FF2B5EF4-FFF2-40B4-BE49-F238E27FC236}">
                <a16:creationId xmlns:a16="http://schemas.microsoft.com/office/drawing/2014/main" id="{1A47EA6D-FBF9-4592-A437-3946CC6EEF57}"/>
              </a:ext>
            </a:extLst>
          </p:cNvPr>
          <p:cNvSpPr txBox="1"/>
          <p:nvPr/>
        </p:nvSpPr>
        <p:spPr>
          <a:xfrm>
            <a:off x="12638134" y="6245453"/>
            <a:ext cx="2022659" cy="1279196"/>
          </a:xfrm>
          <a:prstGeom prst="rect">
            <a:avLst/>
          </a:prstGeom>
          <a:noFill/>
        </p:spPr>
        <p:txBody>
          <a:bodyPr wrap="square" rtlCol="0">
            <a:spAutoFit/>
          </a:bodyPr>
          <a:lstStyle/>
          <a:p>
            <a:r>
              <a:rPr lang="en-US" dirty="0"/>
              <a:t>Source: Kumfer et al., 2019</a:t>
            </a:r>
          </a:p>
        </p:txBody>
      </p:sp>
    </p:spTree>
    <p:extLst>
      <p:ext uri="{BB962C8B-B14F-4D97-AF65-F5344CB8AC3E}">
        <p14:creationId xmlns:p14="http://schemas.microsoft.com/office/powerpoint/2010/main" val="3118350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13FF-BA2A-42CC-8858-2D498395E9B3}"/>
              </a:ext>
            </a:extLst>
          </p:cNvPr>
          <p:cNvSpPr>
            <a:spLocks noGrp="1"/>
          </p:cNvSpPr>
          <p:nvPr>
            <p:ph type="title"/>
          </p:nvPr>
        </p:nvSpPr>
        <p:spPr/>
        <p:txBody>
          <a:bodyPr/>
          <a:lstStyle/>
          <a:p>
            <a:r>
              <a:rPr lang="en-US" dirty="0"/>
              <a:t>Step 5: Select Potential Countermeasures</a:t>
            </a:r>
          </a:p>
        </p:txBody>
      </p:sp>
      <p:sp>
        <p:nvSpPr>
          <p:cNvPr id="3" name="Content Placeholder 2">
            <a:extLst>
              <a:ext uri="{FF2B5EF4-FFF2-40B4-BE49-F238E27FC236}">
                <a16:creationId xmlns:a16="http://schemas.microsoft.com/office/drawing/2014/main" id="{80AF5551-E1B4-4A29-8809-FD23D0A72B2C}"/>
              </a:ext>
            </a:extLst>
          </p:cNvPr>
          <p:cNvSpPr>
            <a:spLocks noGrp="1"/>
          </p:cNvSpPr>
          <p:nvPr>
            <p:ph idx="1"/>
          </p:nvPr>
        </p:nvSpPr>
        <p:spPr/>
        <p:txBody>
          <a:bodyPr/>
          <a:lstStyle/>
          <a:p>
            <a:r>
              <a:rPr lang="en-US" dirty="0"/>
              <a:t>Countermeasures can be selected based on ranking by known risk factors, matched with relevant treatments</a:t>
            </a:r>
          </a:p>
          <a:p>
            <a:endParaRPr lang="en-US" dirty="0"/>
          </a:p>
        </p:txBody>
      </p:sp>
      <p:sp>
        <p:nvSpPr>
          <p:cNvPr id="4" name="Date Placeholder 3">
            <a:extLst>
              <a:ext uri="{FF2B5EF4-FFF2-40B4-BE49-F238E27FC236}">
                <a16:creationId xmlns:a16="http://schemas.microsoft.com/office/drawing/2014/main" id="{E42F65C1-C166-4E0D-907B-C5E09DF4EC1D}"/>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6" name="Picture 5" descr="Table&#10;&#10;Description automatically generated">
            <a:extLst>
              <a:ext uri="{FF2B5EF4-FFF2-40B4-BE49-F238E27FC236}">
                <a16:creationId xmlns:a16="http://schemas.microsoft.com/office/drawing/2014/main" id="{702A1918-FDF2-4B35-8B06-7685801F6609}"/>
              </a:ext>
            </a:extLst>
          </p:cNvPr>
          <p:cNvPicPr>
            <a:picLocks noChangeAspect="1"/>
          </p:cNvPicPr>
          <p:nvPr/>
        </p:nvPicPr>
        <p:blipFill>
          <a:blip r:embed="rId2"/>
          <a:stretch>
            <a:fillRect/>
          </a:stretch>
        </p:blipFill>
        <p:spPr>
          <a:xfrm>
            <a:off x="2411519" y="2064987"/>
            <a:ext cx="9807361" cy="5455357"/>
          </a:xfrm>
          <a:prstGeom prst="rect">
            <a:avLst/>
          </a:prstGeom>
        </p:spPr>
      </p:pic>
      <p:sp>
        <p:nvSpPr>
          <p:cNvPr id="7" name="TextBox 6">
            <a:extLst>
              <a:ext uri="{FF2B5EF4-FFF2-40B4-BE49-F238E27FC236}">
                <a16:creationId xmlns:a16="http://schemas.microsoft.com/office/drawing/2014/main" id="{CCA31891-6EDC-4F24-9EAE-4E796397A59B}"/>
              </a:ext>
            </a:extLst>
          </p:cNvPr>
          <p:cNvSpPr txBox="1"/>
          <p:nvPr/>
        </p:nvSpPr>
        <p:spPr>
          <a:xfrm>
            <a:off x="12638134" y="6245453"/>
            <a:ext cx="2022659" cy="1279196"/>
          </a:xfrm>
          <a:prstGeom prst="rect">
            <a:avLst/>
          </a:prstGeom>
          <a:noFill/>
        </p:spPr>
        <p:txBody>
          <a:bodyPr wrap="square" rtlCol="0">
            <a:spAutoFit/>
          </a:bodyPr>
          <a:lstStyle/>
          <a:p>
            <a:r>
              <a:rPr lang="en-US" dirty="0"/>
              <a:t>Source: Kumfer et al., 2019</a:t>
            </a:r>
          </a:p>
        </p:txBody>
      </p:sp>
    </p:spTree>
    <p:extLst>
      <p:ext uri="{BB962C8B-B14F-4D97-AF65-F5344CB8AC3E}">
        <p14:creationId xmlns:p14="http://schemas.microsoft.com/office/powerpoint/2010/main" val="48009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4D4A-C4E5-4045-9D8F-2C99DBA31AC7}"/>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731A566-C7D6-402F-B885-20BD05735F80}"/>
              </a:ext>
            </a:extLst>
          </p:cNvPr>
          <p:cNvSpPr>
            <a:spLocks noGrp="1"/>
          </p:cNvSpPr>
          <p:nvPr>
            <p:ph idx="1"/>
          </p:nvPr>
        </p:nvSpPr>
        <p:spPr/>
        <p:txBody>
          <a:bodyPr/>
          <a:lstStyle/>
          <a:p>
            <a:r>
              <a:rPr lang="en-US" dirty="0"/>
              <a:t>Tell me about yourself</a:t>
            </a:r>
          </a:p>
          <a:p>
            <a:r>
              <a:rPr lang="en-US" dirty="0"/>
              <a:t>Are you in public or private practice?</a:t>
            </a:r>
          </a:p>
          <a:p>
            <a:r>
              <a:rPr lang="en-US" dirty="0"/>
              <a:t>Do you consider yourself a planner, an engineer, or something else?</a:t>
            </a:r>
          </a:p>
          <a:p>
            <a:r>
              <a:rPr lang="en-US" dirty="0"/>
              <a:t>Do you measure transportation safety as part of your job?</a:t>
            </a:r>
          </a:p>
          <a:p>
            <a:r>
              <a:rPr lang="en-US" dirty="0"/>
              <a:t>If so, what method(s) do you use?</a:t>
            </a:r>
          </a:p>
        </p:txBody>
      </p:sp>
      <p:sp>
        <p:nvSpPr>
          <p:cNvPr id="4" name="Date Placeholder 3">
            <a:extLst>
              <a:ext uri="{FF2B5EF4-FFF2-40B4-BE49-F238E27FC236}">
                <a16:creationId xmlns:a16="http://schemas.microsoft.com/office/drawing/2014/main" id="{72EB90C7-EFA4-4CF9-965C-7680D44DE950}"/>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296336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6BAF0-6263-4D27-80E6-15D65363B0CF}"/>
              </a:ext>
            </a:extLst>
          </p:cNvPr>
          <p:cNvSpPr>
            <a:spLocks noGrp="1"/>
          </p:cNvSpPr>
          <p:nvPr>
            <p:ph type="title"/>
          </p:nvPr>
        </p:nvSpPr>
        <p:spPr/>
        <p:txBody>
          <a:bodyPr/>
          <a:lstStyle/>
          <a:p>
            <a:r>
              <a:rPr lang="en-US" dirty="0"/>
              <a:t>Consider the Safe Systems Approach</a:t>
            </a:r>
          </a:p>
        </p:txBody>
      </p:sp>
      <p:sp>
        <p:nvSpPr>
          <p:cNvPr id="3" name="Content Placeholder 2">
            <a:extLst>
              <a:ext uri="{FF2B5EF4-FFF2-40B4-BE49-F238E27FC236}">
                <a16:creationId xmlns:a16="http://schemas.microsoft.com/office/drawing/2014/main" id="{FD1BB4C1-FE32-4553-8BE3-57992B4563DB}"/>
              </a:ext>
            </a:extLst>
          </p:cNvPr>
          <p:cNvSpPr>
            <a:spLocks noGrp="1"/>
          </p:cNvSpPr>
          <p:nvPr>
            <p:ph idx="1"/>
          </p:nvPr>
        </p:nvSpPr>
        <p:spPr/>
        <p:txBody>
          <a:bodyPr/>
          <a:lstStyle/>
          <a:p>
            <a:r>
              <a:rPr lang="en-US" dirty="0"/>
              <a:t>Pedestrians are far more susceptible to the kinetic energy that is released in a crash, so countermeasures should:</a:t>
            </a:r>
          </a:p>
          <a:p>
            <a:pPr lvl="1"/>
            <a:r>
              <a:rPr lang="en-US" dirty="0"/>
              <a:t>Separate these users in space</a:t>
            </a:r>
          </a:p>
          <a:p>
            <a:pPr lvl="1"/>
            <a:r>
              <a:rPr lang="en-US" dirty="0"/>
              <a:t>Separate these users in time</a:t>
            </a:r>
          </a:p>
          <a:p>
            <a:pPr lvl="1"/>
            <a:r>
              <a:rPr lang="en-US" dirty="0"/>
              <a:t>Manage speeds and mass heterogeneity when separation is not possible</a:t>
            </a:r>
          </a:p>
          <a:p>
            <a:pPr lvl="1"/>
            <a:r>
              <a:rPr lang="en-US" dirty="0"/>
              <a:t>Anticipate human error</a:t>
            </a:r>
          </a:p>
        </p:txBody>
      </p:sp>
      <p:sp>
        <p:nvSpPr>
          <p:cNvPr id="4" name="Date Placeholder 3">
            <a:extLst>
              <a:ext uri="{FF2B5EF4-FFF2-40B4-BE49-F238E27FC236}">
                <a16:creationId xmlns:a16="http://schemas.microsoft.com/office/drawing/2014/main" id="{A4DB6256-CD64-4297-8F24-326C6AF58322}"/>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
        <p:nvSpPr>
          <p:cNvPr id="5" name="TextBox 4">
            <a:extLst>
              <a:ext uri="{FF2B5EF4-FFF2-40B4-BE49-F238E27FC236}">
                <a16:creationId xmlns:a16="http://schemas.microsoft.com/office/drawing/2014/main" id="{661FABA4-71BF-42A6-B077-C52670BE92F5}"/>
              </a:ext>
            </a:extLst>
          </p:cNvPr>
          <p:cNvSpPr txBox="1"/>
          <p:nvPr/>
        </p:nvSpPr>
        <p:spPr>
          <a:xfrm>
            <a:off x="12145424" y="7107421"/>
            <a:ext cx="2484976" cy="487954"/>
          </a:xfrm>
          <a:prstGeom prst="rect">
            <a:avLst/>
          </a:prstGeom>
          <a:noFill/>
        </p:spPr>
        <p:txBody>
          <a:bodyPr wrap="none" rtlCol="0">
            <a:spAutoFit/>
          </a:bodyPr>
          <a:lstStyle/>
          <a:p>
            <a:r>
              <a:rPr lang="en-US" dirty="0"/>
              <a:t>Source: ITE, 2019</a:t>
            </a:r>
          </a:p>
        </p:txBody>
      </p:sp>
    </p:spTree>
    <p:extLst>
      <p:ext uri="{BB962C8B-B14F-4D97-AF65-F5344CB8AC3E}">
        <p14:creationId xmlns:p14="http://schemas.microsoft.com/office/powerpoint/2010/main" val="319976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2528-AACD-4615-BB89-12485E6CA3C1}"/>
              </a:ext>
            </a:extLst>
          </p:cNvPr>
          <p:cNvSpPr>
            <a:spLocks noGrp="1"/>
          </p:cNvSpPr>
          <p:nvPr>
            <p:ph type="title"/>
          </p:nvPr>
        </p:nvSpPr>
        <p:spPr/>
        <p:txBody>
          <a:bodyPr/>
          <a:lstStyle/>
          <a:p>
            <a:r>
              <a:rPr lang="en-US" dirty="0"/>
              <a:t>Kinetic Energy and Pedestrians</a:t>
            </a:r>
          </a:p>
        </p:txBody>
      </p:sp>
      <p:sp>
        <p:nvSpPr>
          <p:cNvPr id="3" name="Content Placeholder 2">
            <a:extLst>
              <a:ext uri="{FF2B5EF4-FFF2-40B4-BE49-F238E27FC236}">
                <a16:creationId xmlns:a16="http://schemas.microsoft.com/office/drawing/2014/main" id="{D37C61DE-23B5-4CBC-B4B8-8FA3E8FC7881}"/>
              </a:ext>
            </a:extLst>
          </p:cNvPr>
          <p:cNvSpPr>
            <a:spLocks noGrp="1"/>
          </p:cNvSpPr>
          <p:nvPr>
            <p:ph idx="1"/>
          </p:nvPr>
        </p:nvSpPr>
        <p:spPr/>
        <p:txBody>
          <a:bodyPr/>
          <a:lstStyle/>
          <a:p>
            <a:r>
              <a:rPr lang="en-US" dirty="0"/>
              <a:t>Why is kinetic energy so important for pedestrians?</a:t>
            </a:r>
          </a:p>
        </p:txBody>
      </p:sp>
      <p:sp>
        <p:nvSpPr>
          <p:cNvPr id="4" name="Date Placeholder 3">
            <a:extLst>
              <a:ext uri="{FF2B5EF4-FFF2-40B4-BE49-F238E27FC236}">
                <a16:creationId xmlns:a16="http://schemas.microsoft.com/office/drawing/2014/main" id="{9794BDFE-5254-4ED7-AF19-9254F19EA4FD}"/>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5" name="Picture 4">
            <a:extLst>
              <a:ext uri="{FF2B5EF4-FFF2-40B4-BE49-F238E27FC236}">
                <a16:creationId xmlns:a16="http://schemas.microsoft.com/office/drawing/2014/main" id="{7067BF35-592D-4BCE-B537-0EA807243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 y="2012371"/>
            <a:ext cx="7346954" cy="4361560"/>
          </a:xfrm>
          <a:prstGeom prst="rect">
            <a:avLst/>
          </a:prstGeom>
          <a:noFill/>
        </p:spPr>
      </p:pic>
      <p:sp>
        <p:nvSpPr>
          <p:cNvPr id="6" name="TextBox 5">
            <a:extLst>
              <a:ext uri="{FF2B5EF4-FFF2-40B4-BE49-F238E27FC236}">
                <a16:creationId xmlns:a16="http://schemas.microsoft.com/office/drawing/2014/main" id="{961CF987-F024-4FDC-AA5A-617036DAE6EE}"/>
              </a:ext>
            </a:extLst>
          </p:cNvPr>
          <p:cNvSpPr txBox="1"/>
          <p:nvPr/>
        </p:nvSpPr>
        <p:spPr>
          <a:xfrm>
            <a:off x="2088882" y="6657787"/>
            <a:ext cx="4781309" cy="487954"/>
          </a:xfrm>
          <a:prstGeom prst="rect">
            <a:avLst/>
          </a:prstGeom>
          <a:noFill/>
        </p:spPr>
        <p:txBody>
          <a:bodyPr wrap="none" rtlCol="0">
            <a:spAutoFit/>
          </a:bodyPr>
          <a:lstStyle/>
          <a:p>
            <a:r>
              <a:rPr lang="en-US" dirty="0"/>
              <a:t>Source: Porter et al., forthcoming</a:t>
            </a:r>
          </a:p>
        </p:txBody>
      </p:sp>
      <p:graphicFrame>
        <p:nvGraphicFramePr>
          <p:cNvPr id="7" name="Table 6">
            <a:extLst>
              <a:ext uri="{FF2B5EF4-FFF2-40B4-BE49-F238E27FC236}">
                <a16:creationId xmlns:a16="http://schemas.microsoft.com/office/drawing/2014/main" id="{C9B1C4B8-858C-4B71-92B6-DC330F59CB13}"/>
              </a:ext>
            </a:extLst>
          </p:cNvPr>
          <p:cNvGraphicFramePr>
            <a:graphicFrameLocks noGrp="1"/>
          </p:cNvGraphicFramePr>
          <p:nvPr>
            <p:extLst>
              <p:ext uri="{D42A27DB-BD31-4B8C-83A1-F6EECF244321}">
                <p14:modId xmlns:p14="http://schemas.microsoft.com/office/powerpoint/2010/main" val="1765351390"/>
              </p:ext>
            </p:extLst>
          </p:nvPr>
        </p:nvGraphicFramePr>
        <p:xfrm>
          <a:off x="9866142" y="2012371"/>
          <a:ext cx="3048000" cy="2255520"/>
        </p:xfrm>
        <a:graphic>
          <a:graphicData uri="http://schemas.openxmlformats.org/drawingml/2006/table">
            <a:tbl>
              <a:tblPr/>
              <a:tblGrid>
                <a:gridCol w="1381125">
                  <a:extLst>
                    <a:ext uri="{9D8B030D-6E8A-4147-A177-3AD203B41FA5}">
                      <a16:colId xmlns:a16="http://schemas.microsoft.com/office/drawing/2014/main" val="1283403834"/>
                    </a:ext>
                  </a:extLst>
                </a:gridCol>
                <a:gridCol w="1666875">
                  <a:extLst>
                    <a:ext uri="{9D8B030D-6E8A-4147-A177-3AD203B41FA5}">
                      <a16:colId xmlns:a16="http://schemas.microsoft.com/office/drawing/2014/main" val="2069927204"/>
                    </a:ext>
                  </a:extLst>
                </a:gridCol>
              </a:tblGrid>
              <a:tr h="0">
                <a:tc>
                  <a:txBody>
                    <a:bodyPr/>
                    <a:lstStyle/>
                    <a:p>
                      <a:pPr algn="ctr" rtl="0" fontAlgn="base"/>
                      <a:r>
                        <a:rPr lang="en-US" sz="1600" b="0" i="0">
                          <a:effectLst/>
                          <a:latin typeface="Times New Roman" panose="02020603050405020304" pitchFamily="18" charset="0"/>
                        </a:rPr>
                        <a:t>Impact Speed (mi/h) </a:t>
                      </a:r>
                      <a:endParaRPr lang="en-US" sz="1600" b="0" i="0">
                        <a:effectLst/>
                      </a:endParaRPr>
                    </a:p>
                  </a:txBody>
                  <a:tcPr>
                    <a:lnL>
                      <a:noFill/>
                    </a:lnL>
                    <a:lnR>
                      <a:noFill/>
                    </a:lnR>
                    <a:lnT>
                      <a:noFill/>
                    </a:lnT>
                    <a:lnB>
                      <a:noFill/>
                    </a:lnB>
                  </a:tcPr>
                </a:tc>
                <a:tc>
                  <a:txBody>
                    <a:bodyPr/>
                    <a:lstStyle/>
                    <a:p>
                      <a:pPr algn="ctr" rtl="0" fontAlgn="base"/>
                      <a:r>
                        <a:rPr lang="en-US" sz="1600" b="0" i="0" dirty="0">
                          <a:effectLst/>
                          <a:latin typeface="Times New Roman" panose="02020603050405020304" pitchFamily="18" charset="0"/>
                        </a:rPr>
                        <a:t>Risk of Fatality (percent) </a:t>
                      </a:r>
                      <a:endParaRPr lang="en-US" sz="1600" b="0" i="0" dirty="0">
                        <a:effectLst/>
                      </a:endParaRPr>
                    </a:p>
                  </a:txBody>
                  <a:tcPr>
                    <a:lnL>
                      <a:noFill/>
                    </a:lnL>
                    <a:lnR>
                      <a:noFill/>
                    </a:lnR>
                    <a:lnT>
                      <a:noFill/>
                    </a:lnT>
                    <a:lnB>
                      <a:noFill/>
                    </a:lnB>
                  </a:tcPr>
                </a:tc>
                <a:extLst>
                  <a:ext uri="{0D108BD9-81ED-4DB2-BD59-A6C34878D82A}">
                    <a16:rowId xmlns:a16="http://schemas.microsoft.com/office/drawing/2014/main" val="3000247639"/>
                  </a:ext>
                </a:extLst>
              </a:tr>
              <a:tr h="0">
                <a:tc>
                  <a:txBody>
                    <a:bodyPr/>
                    <a:lstStyle/>
                    <a:p>
                      <a:pPr algn="ctr" rtl="0" fontAlgn="base"/>
                      <a:r>
                        <a:rPr lang="en-US" sz="1600" b="0" i="0">
                          <a:effectLst/>
                          <a:latin typeface="Times New Roman" panose="02020603050405020304" pitchFamily="18" charset="0"/>
                        </a:rPr>
                        <a:t>24-33 </a:t>
                      </a:r>
                      <a:endParaRPr lang="en-US" sz="1600" b="0" i="0">
                        <a:effectLst/>
                      </a:endParaRPr>
                    </a:p>
                  </a:txBody>
                  <a:tcPr>
                    <a:lnL>
                      <a:noFill/>
                    </a:lnL>
                    <a:lnR>
                      <a:noFill/>
                    </a:lnR>
                    <a:lnT>
                      <a:noFill/>
                    </a:lnT>
                    <a:lnB>
                      <a:noFill/>
                    </a:lnB>
                  </a:tcPr>
                </a:tc>
                <a:tc>
                  <a:txBody>
                    <a:bodyPr/>
                    <a:lstStyle/>
                    <a:p>
                      <a:pPr algn="ctr" rtl="0" fontAlgn="base"/>
                      <a:r>
                        <a:rPr lang="en-US" sz="1600" b="0" i="0" dirty="0">
                          <a:effectLst/>
                          <a:latin typeface="Times New Roman" panose="02020603050405020304" pitchFamily="18" charset="0"/>
                        </a:rPr>
                        <a:t>10 </a:t>
                      </a:r>
                      <a:endParaRPr lang="en-US" sz="1600" b="0" i="0" dirty="0">
                        <a:effectLst/>
                      </a:endParaRPr>
                    </a:p>
                  </a:txBody>
                  <a:tcPr>
                    <a:lnL>
                      <a:noFill/>
                    </a:lnL>
                    <a:lnR>
                      <a:noFill/>
                    </a:lnR>
                    <a:lnT>
                      <a:noFill/>
                    </a:lnT>
                    <a:lnB>
                      <a:noFill/>
                    </a:lnB>
                  </a:tcPr>
                </a:tc>
                <a:extLst>
                  <a:ext uri="{0D108BD9-81ED-4DB2-BD59-A6C34878D82A}">
                    <a16:rowId xmlns:a16="http://schemas.microsoft.com/office/drawing/2014/main" val="1835563866"/>
                  </a:ext>
                </a:extLst>
              </a:tr>
              <a:tr h="0">
                <a:tc>
                  <a:txBody>
                    <a:bodyPr/>
                    <a:lstStyle/>
                    <a:p>
                      <a:pPr algn="ctr" rtl="0" fontAlgn="base"/>
                      <a:r>
                        <a:rPr lang="en-US" sz="1600" b="0" i="0">
                          <a:effectLst/>
                          <a:latin typeface="Times New Roman" panose="02020603050405020304" pitchFamily="18" charset="0"/>
                        </a:rPr>
                        <a:t>33-41 </a:t>
                      </a:r>
                      <a:endParaRPr lang="en-US" sz="1600" b="0" i="0">
                        <a:effectLst/>
                      </a:endParaRPr>
                    </a:p>
                  </a:txBody>
                  <a:tcPr>
                    <a:lnL>
                      <a:noFill/>
                    </a:lnL>
                    <a:lnR>
                      <a:noFill/>
                    </a:lnR>
                    <a:lnT>
                      <a:noFill/>
                    </a:lnT>
                    <a:lnB>
                      <a:noFill/>
                    </a:lnB>
                  </a:tcPr>
                </a:tc>
                <a:tc>
                  <a:txBody>
                    <a:bodyPr/>
                    <a:lstStyle/>
                    <a:p>
                      <a:pPr algn="ctr" rtl="0" fontAlgn="base"/>
                      <a:r>
                        <a:rPr lang="en-US" sz="1600" b="0" i="0" dirty="0">
                          <a:effectLst/>
                          <a:latin typeface="Times New Roman" panose="02020603050405020304" pitchFamily="18" charset="0"/>
                        </a:rPr>
                        <a:t>25 </a:t>
                      </a:r>
                      <a:endParaRPr lang="en-US" sz="1600" b="0" i="0" dirty="0">
                        <a:effectLst/>
                      </a:endParaRPr>
                    </a:p>
                  </a:txBody>
                  <a:tcPr>
                    <a:lnL>
                      <a:noFill/>
                    </a:lnL>
                    <a:lnR>
                      <a:noFill/>
                    </a:lnR>
                    <a:lnT>
                      <a:noFill/>
                    </a:lnT>
                    <a:lnB>
                      <a:noFill/>
                    </a:lnB>
                  </a:tcPr>
                </a:tc>
                <a:extLst>
                  <a:ext uri="{0D108BD9-81ED-4DB2-BD59-A6C34878D82A}">
                    <a16:rowId xmlns:a16="http://schemas.microsoft.com/office/drawing/2014/main" val="1426869477"/>
                  </a:ext>
                </a:extLst>
              </a:tr>
              <a:tr h="0">
                <a:tc>
                  <a:txBody>
                    <a:bodyPr/>
                    <a:lstStyle/>
                    <a:p>
                      <a:pPr algn="ctr" rtl="0" fontAlgn="base"/>
                      <a:r>
                        <a:rPr lang="en-US" sz="1600" b="0" i="0">
                          <a:effectLst/>
                          <a:latin typeface="Times New Roman" panose="02020603050405020304" pitchFamily="18" charset="0"/>
                        </a:rPr>
                        <a:t>41-48 </a:t>
                      </a:r>
                      <a:endParaRPr lang="en-US" sz="1600" b="0" i="0">
                        <a:effectLst/>
                      </a:endParaRPr>
                    </a:p>
                  </a:txBody>
                  <a:tcPr>
                    <a:lnL>
                      <a:noFill/>
                    </a:lnL>
                    <a:lnR>
                      <a:noFill/>
                    </a:lnR>
                    <a:lnT>
                      <a:noFill/>
                    </a:lnT>
                    <a:lnB>
                      <a:noFill/>
                    </a:lnB>
                  </a:tcPr>
                </a:tc>
                <a:tc>
                  <a:txBody>
                    <a:bodyPr/>
                    <a:lstStyle/>
                    <a:p>
                      <a:pPr algn="ctr" rtl="0" fontAlgn="base"/>
                      <a:r>
                        <a:rPr lang="en-US" sz="1600" b="0" i="0">
                          <a:effectLst/>
                          <a:latin typeface="Times New Roman" panose="02020603050405020304" pitchFamily="18" charset="0"/>
                        </a:rPr>
                        <a:t>50 </a:t>
                      </a:r>
                      <a:endParaRPr lang="en-US" sz="1600" b="0" i="0">
                        <a:effectLst/>
                      </a:endParaRPr>
                    </a:p>
                  </a:txBody>
                  <a:tcPr>
                    <a:lnL>
                      <a:noFill/>
                    </a:lnL>
                    <a:lnR>
                      <a:noFill/>
                    </a:lnR>
                    <a:lnT>
                      <a:noFill/>
                    </a:lnT>
                    <a:lnB>
                      <a:noFill/>
                    </a:lnB>
                  </a:tcPr>
                </a:tc>
                <a:extLst>
                  <a:ext uri="{0D108BD9-81ED-4DB2-BD59-A6C34878D82A}">
                    <a16:rowId xmlns:a16="http://schemas.microsoft.com/office/drawing/2014/main" val="3014980333"/>
                  </a:ext>
                </a:extLst>
              </a:tr>
              <a:tr h="0">
                <a:tc>
                  <a:txBody>
                    <a:bodyPr/>
                    <a:lstStyle/>
                    <a:p>
                      <a:pPr algn="ctr" rtl="0" fontAlgn="base"/>
                      <a:r>
                        <a:rPr lang="en-US" sz="1600" b="0" i="0">
                          <a:effectLst/>
                          <a:latin typeface="Times New Roman" panose="02020603050405020304" pitchFamily="18" charset="0"/>
                        </a:rPr>
                        <a:t>48-55 </a:t>
                      </a:r>
                      <a:endParaRPr lang="en-US" sz="1600" b="0" i="0">
                        <a:effectLst/>
                      </a:endParaRPr>
                    </a:p>
                  </a:txBody>
                  <a:tcPr>
                    <a:lnL>
                      <a:noFill/>
                    </a:lnL>
                    <a:lnR>
                      <a:noFill/>
                    </a:lnR>
                    <a:lnT>
                      <a:noFill/>
                    </a:lnT>
                    <a:lnB>
                      <a:noFill/>
                    </a:lnB>
                  </a:tcPr>
                </a:tc>
                <a:tc>
                  <a:txBody>
                    <a:bodyPr/>
                    <a:lstStyle/>
                    <a:p>
                      <a:pPr algn="ctr" rtl="0" fontAlgn="base"/>
                      <a:r>
                        <a:rPr lang="en-US" sz="1600" b="0" i="0" dirty="0">
                          <a:effectLst/>
                          <a:latin typeface="Times New Roman" panose="02020603050405020304" pitchFamily="18" charset="0"/>
                        </a:rPr>
                        <a:t>75 </a:t>
                      </a:r>
                      <a:endParaRPr lang="en-US" sz="1600" b="0" i="0" dirty="0">
                        <a:effectLst/>
                      </a:endParaRPr>
                    </a:p>
                  </a:txBody>
                  <a:tcPr>
                    <a:lnL>
                      <a:noFill/>
                    </a:lnL>
                    <a:lnR>
                      <a:noFill/>
                    </a:lnR>
                    <a:lnT>
                      <a:noFill/>
                    </a:lnT>
                    <a:lnB>
                      <a:noFill/>
                    </a:lnB>
                  </a:tcPr>
                </a:tc>
                <a:extLst>
                  <a:ext uri="{0D108BD9-81ED-4DB2-BD59-A6C34878D82A}">
                    <a16:rowId xmlns:a16="http://schemas.microsoft.com/office/drawing/2014/main" val="813360686"/>
                  </a:ext>
                </a:extLst>
              </a:tr>
              <a:tr h="0">
                <a:tc>
                  <a:txBody>
                    <a:bodyPr/>
                    <a:lstStyle/>
                    <a:p>
                      <a:pPr algn="ctr" rtl="0" fontAlgn="base"/>
                      <a:r>
                        <a:rPr lang="en-US" sz="1600" b="0" i="0">
                          <a:effectLst/>
                          <a:latin typeface="Times New Roman" panose="02020603050405020304" pitchFamily="18" charset="0"/>
                        </a:rPr>
                        <a:t>54-63 </a:t>
                      </a:r>
                      <a:endParaRPr lang="en-US" sz="1600" b="0" i="0">
                        <a:effectLst/>
                      </a:endParaRPr>
                    </a:p>
                  </a:txBody>
                  <a:tcPr>
                    <a:lnL>
                      <a:noFill/>
                    </a:lnL>
                    <a:lnR>
                      <a:noFill/>
                    </a:lnR>
                    <a:lnT>
                      <a:noFill/>
                    </a:lnT>
                    <a:lnB>
                      <a:noFill/>
                    </a:lnB>
                  </a:tcPr>
                </a:tc>
                <a:tc>
                  <a:txBody>
                    <a:bodyPr/>
                    <a:lstStyle/>
                    <a:p>
                      <a:pPr algn="ctr" rtl="0" fontAlgn="base"/>
                      <a:r>
                        <a:rPr lang="en-US" sz="1600" b="0" i="0" dirty="0">
                          <a:effectLst/>
                          <a:latin typeface="Times New Roman" panose="02020603050405020304" pitchFamily="18" charset="0"/>
                        </a:rPr>
                        <a:t>90 </a:t>
                      </a:r>
                      <a:endParaRPr lang="en-US" sz="1600" b="0" i="0" dirty="0">
                        <a:effectLst/>
                      </a:endParaRPr>
                    </a:p>
                  </a:txBody>
                  <a:tcPr>
                    <a:lnL>
                      <a:noFill/>
                    </a:lnL>
                    <a:lnR>
                      <a:noFill/>
                    </a:lnR>
                    <a:lnT>
                      <a:noFill/>
                    </a:lnT>
                    <a:lnB>
                      <a:noFill/>
                    </a:lnB>
                  </a:tcPr>
                </a:tc>
                <a:extLst>
                  <a:ext uri="{0D108BD9-81ED-4DB2-BD59-A6C34878D82A}">
                    <a16:rowId xmlns:a16="http://schemas.microsoft.com/office/drawing/2014/main" val="4062247898"/>
                  </a:ext>
                </a:extLst>
              </a:tr>
            </a:tbl>
          </a:graphicData>
        </a:graphic>
      </p:graphicFrame>
      <p:graphicFrame>
        <p:nvGraphicFramePr>
          <p:cNvPr id="8" name="Table 7">
            <a:extLst>
              <a:ext uri="{FF2B5EF4-FFF2-40B4-BE49-F238E27FC236}">
                <a16:creationId xmlns:a16="http://schemas.microsoft.com/office/drawing/2014/main" id="{3DC46F29-6AFD-48B6-9BF3-DBA058FCFD8D}"/>
              </a:ext>
            </a:extLst>
          </p:cNvPr>
          <p:cNvGraphicFramePr>
            <a:graphicFrameLocks noGrp="1"/>
          </p:cNvGraphicFramePr>
          <p:nvPr>
            <p:extLst>
              <p:ext uri="{D42A27DB-BD31-4B8C-83A1-F6EECF244321}">
                <p14:modId xmlns:p14="http://schemas.microsoft.com/office/powerpoint/2010/main" val="3275042937"/>
              </p:ext>
            </p:extLst>
          </p:nvPr>
        </p:nvGraphicFramePr>
        <p:xfrm>
          <a:off x="8078474" y="4737684"/>
          <a:ext cx="6401840" cy="1756093"/>
        </p:xfrm>
        <a:graphic>
          <a:graphicData uri="http://schemas.openxmlformats.org/drawingml/2006/table">
            <a:tbl>
              <a:tblPr firstRow="1" firstCol="1" bandRow="1">
                <a:tableStyleId>{5C22544A-7EE6-4342-B048-85BDC9FD1C3A}</a:tableStyleId>
              </a:tblPr>
              <a:tblGrid>
                <a:gridCol w="1280368">
                  <a:extLst>
                    <a:ext uri="{9D8B030D-6E8A-4147-A177-3AD203B41FA5}">
                      <a16:colId xmlns:a16="http://schemas.microsoft.com/office/drawing/2014/main" val="2306510946"/>
                    </a:ext>
                  </a:extLst>
                </a:gridCol>
                <a:gridCol w="1280368">
                  <a:extLst>
                    <a:ext uri="{9D8B030D-6E8A-4147-A177-3AD203B41FA5}">
                      <a16:colId xmlns:a16="http://schemas.microsoft.com/office/drawing/2014/main" val="1479518574"/>
                    </a:ext>
                  </a:extLst>
                </a:gridCol>
                <a:gridCol w="1280368">
                  <a:extLst>
                    <a:ext uri="{9D8B030D-6E8A-4147-A177-3AD203B41FA5}">
                      <a16:colId xmlns:a16="http://schemas.microsoft.com/office/drawing/2014/main" val="97794592"/>
                    </a:ext>
                  </a:extLst>
                </a:gridCol>
                <a:gridCol w="1280368">
                  <a:extLst>
                    <a:ext uri="{9D8B030D-6E8A-4147-A177-3AD203B41FA5}">
                      <a16:colId xmlns:a16="http://schemas.microsoft.com/office/drawing/2014/main" val="908207650"/>
                    </a:ext>
                  </a:extLst>
                </a:gridCol>
                <a:gridCol w="1280368">
                  <a:extLst>
                    <a:ext uri="{9D8B030D-6E8A-4147-A177-3AD203B41FA5}">
                      <a16:colId xmlns:a16="http://schemas.microsoft.com/office/drawing/2014/main" val="207525399"/>
                    </a:ext>
                  </a:extLst>
                </a:gridCol>
              </a:tblGrid>
              <a:tr h="961710">
                <a:tc>
                  <a:txBody>
                    <a:bodyPr/>
                    <a:lstStyle/>
                    <a:p>
                      <a:pPr marL="0" marR="0" algn="ctr">
                        <a:lnSpc>
                          <a:spcPct val="107000"/>
                        </a:lnSpc>
                        <a:spcBef>
                          <a:spcPts val="0"/>
                        </a:spcBef>
                        <a:spcAft>
                          <a:spcPts val="0"/>
                        </a:spcAft>
                      </a:pPr>
                      <a:r>
                        <a:rPr lang="en-US" sz="1600" b="0" dirty="0">
                          <a:solidFill>
                            <a:schemeClr val="tx1"/>
                          </a:solidFill>
                          <a:effectLst/>
                          <a:latin typeface="Times New Roman" panose="02020603050405020304" pitchFamily="18" charset="0"/>
                          <a:cs typeface="Times New Roman" panose="02020603050405020304" pitchFamily="18" charset="0"/>
                        </a:rPr>
                        <a:t>Vehicle Speed (mph)</a:t>
                      </a: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b="0" dirty="0">
                          <a:solidFill>
                            <a:schemeClr val="tx1"/>
                          </a:solidFill>
                          <a:effectLst/>
                          <a:latin typeface="Times New Roman" panose="02020603050405020304" pitchFamily="18" charset="0"/>
                          <a:cs typeface="Times New Roman" panose="02020603050405020304" pitchFamily="18" charset="0"/>
                        </a:rPr>
                        <a:t>Probability of pedestrian fatality (%)</a:t>
                      </a: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b="0" dirty="0">
                          <a:solidFill>
                            <a:schemeClr val="tx1"/>
                          </a:solidFill>
                          <a:effectLst/>
                          <a:latin typeface="Times New Roman" panose="02020603050405020304" pitchFamily="18" charset="0"/>
                          <a:cs typeface="Times New Roman" panose="02020603050405020304" pitchFamily="18" charset="0"/>
                        </a:rPr>
                        <a:t>Probability of pedestrian fatality age ≤ 14 (%)</a:t>
                      </a: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b="0">
                          <a:solidFill>
                            <a:schemeClr val="tx1"/>
                          </a:solidFill>
                          <a:effectLst/>
                          <a:latin typeface="Times New Roman" panose="02020603050405020304" pitchFamily="18" charset="0"/>
                          <a:cs typeface="Times New Roman" panose="02020603050405020304" pitchFamily="18" charset="0"/>
                        </a:rPr>
                        <a:t>Probability of pedestrian fatality age 15 to 59 (%)</a:t>
                      </a:r>
                      <a:endParaRPr lang="en-US" sz="1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b="0" dirty="0">
                          <a:solidFill>
                            <a:schemeClr val="tx1"/>
                          </a:solidFill>
                          <a:effectLst/>
                          <a:latin typeface="Times New Roman" panose="02020603050405020304" pitchFamily="18" charset="0"/>
                          <a:cs typeface="Times New Roman" panose="02020603050405020304" pitchFamily="18" charset="0"/>
                        </a:rPr>
                        <a:t>Probability of pedestrian fatality age ≥ 60 (%)</a:t>
                      </a: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279157783"/>
                  </a:ext>
                </a:extLst>
              </a:tr>
              <a:tr h="151178">
                <a:tc>
                  <a:txBody>
                    <a:bodyPr/>
                    <a:lstStyle/>
                    <a:p>
                      <a:pPr marL="0" marR="0" algn="ctr">
                        <a:lnSpc>
                          <a:spcPct val="107000"/>
                        </a:lnSpc>
                        <a:spcBef>
                          <a:spcPts val="0"/>
                        </a:spcBef>
                        <a:spcAft>
                          <a:spcPts val="0"/>
                        </a:spcAft>
                      </a:pPr>
                      <a:r>
                        <a:rPr lang="en-US" sz="1600">
                          <a:solidFill>
                            <a:schemeClr val="tx1"/>
                          </a:solidFill>
                          <a:effectLst/>
                          <a:latin typeface="Times New Roman" panose="02020603050405020304" pitchFamily="18" charset="0"/>
                          <a:cs typeface="Times New Roman" panose="02020603050405020304" pitchFamily="18" charset="0"/>
                        </a:rPr>
                        <a:t>20</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5</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a:solidFill>
                            <a:schemeClr val="tx1"/>
                          </a:solidFill>
                          <a:effectLst/>
                          <a:latin typeface="Times New Roman" panose="02020603050405020304" pitchFamily="18" charset="0"/>
                          <a:cs typeface="Times New Roman" panose="02020603050405020304" pitchFamily="18" charset="0"/>
                        </a:rPr>
                        <a:t>3</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600041867"/>
                  </a:ext>
                </a:extLst>
              </a:tr>
              <a:tr h="151178">
                <a:tc>
                  <a:txBody>
                    <a:bodyPr/>
                    <a:lstStyle/>
                    <a:p>
                      <a:pPr marL="0" marR="0" algn="ctr">
                        <a:lnSpc>
                          <a:spcPct val="107000"/>
                        </a:lnSpc>
                        <a:spcBef>
                          <a:spcPts val="0"/>
                        </a:spcBef>
                        <a:spcAft>
                          <a:spcPts val="0"/>
                        </a:spcAft>
                      </a:pPr>
                      <a:r>
                        <a:rPr lang="en-US" sz="1600">
                          <a:solidFill>
                            <a:schemeClr val="tx1"/>
                          </a:solidFill>
                          <a:effectLst/>
                          <a:latin typeface="Times New Roman" panose="02020603050405020304" pitchFamily="18" charset="0"/>
                          <a:cs typeface="Times New Roman" panose="02020603050405020304" pitchFamily="18" charset="0"/>
                        </a:rPr>
                        <a:t>30</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a:solidFill>
                            <a:schemeClr val="tx1"/>
                          </a:solidFill>
                          <a:effectLst/>
                          <a:latin typeface="Times New Roman" panose="02020603050405020304" pitchFamily="18" charset="0"/>
                          <a:cs typeface="Times New Roman" panose="02020603050405020304" pitchFamily="18" charset="0"/>
                        </a:rPr>
                        <a:t>45</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a:solidFill>
                            <a:schemeClr val="tx1"/>
                          </a:solidFill>
                          <a:effectLst/>
                          <a:latin typeface="Times New Roman" panose="02020603050405020304" pitchFamily="18" charset="0"/>
                          <a:cs typeface="Times New Roman" panose="02020603050405020304" pitchFamily="18" charset="0"/>
                        </a:rPr>
                        <a:t>5</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7</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a:solidFill>
                            <a:schemeClr val="tx1"/>
                          </a:solidFill>
                          <a:effectLst/>
                          <a:latin typeface="Times New Roman" panose="02020603050405020304" pitchFamily="18" charset="0"/>
                          <a:cs typeface="Times New Roman" panose="02020603050405020304" pitchFamily="18" charset="0"/>
                        </a:rPr>
                        <a:t>62</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565685192"/>
                  </a:ext>
                </a:extLst>
              </a:tr>
              <a:tr h="151178">
                <a:tc>
                  <a:txBody>
                    <a:bodyPr/>
                    <a:lstStyle/>
                    <a:p>
                      <a:pPr marL="0" marR="0" algn="ctr">
                        <a:lnSpc>
                          <a:spcPct val="107000"/>
                        </a:lnSpc>
                        <a:spcBef>
                          <a:spcPts val="0"/>
                        </a:spcBef>
                        <a:spcAft>
                          <a:spcPts val="0"/>
                        </a:spcAft>
                      </a:pPr>
                      <a:r>
                        <a:rPr lang="en-US" sz="1600">
                          <a:solidFill>
                            <a:schemeClr val="tx1"/>
                          </a:solidFill>
                          <a:effectLst/>
                          <a:latin typeface="Times New Roman" panose="02020603050405020304" pitchFamily="18" charset="0"/>
                          <a:cs typeface="Times New Roman" panose="02020603050405020304" pitchFamily="18" charset="0"/>
                        </a:rPr>
                        <a:t>40</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85</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a:solidFill>
                            <a:schemeClr val="tx1"/>
                          </a:solidFill>
                          <a:effectLst/>
                          <a:latin typeface="Times New Roman" panose="02020603050405020304" pitchFamily="18" charset="0"/>
                          <a:cs typeface="Times New Roman" panose="02020603050405020304" pitchFamily="18" charset="0"/>
                        </a:rPr>
                        <a:t>16</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07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92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235521752"/>
                  </a:ext>
                </a:extLst>
              </a:tr>
            </a:tbl>
          </a:graphicData>
        </a:graphic>
      </p:graphicFrame>
      <p:sp>
        <p:nvSpPr>
          <p:cNvPr id="9" name="TextBox 8">
            <a:extLst>
              <a:ext uri="{FF2B5EF4-FFF2-40B4-BE49-F238E27FC236}">
                <a16:creationId xmlns:a16="http://schemas.microsoft.com/office/drawing/2014/main" id="{4BA0777C-74C1-4635-ADE3-CDEE5AC522B1}"/>
              </a:ext>
            </a:extLst>
          </p:cNvPr>
          <p:cNvSpPr txBox="1"/>
          <p:nvPr/>
        </p:nvSpPr>
        <p:spPr>
          <a:xfrm>
            <a:off x="9340914" y="4226734"/>
            <a:ext cx="3876959" cy="487954"/>
          </a:xfrm>
          <a:prstGeom prst="rect">
            <a:avLst/>
          </a:prstGeom>
          <a:noFill/>
        </p:spPr>
        <p:txBody>
          <a:bodyPr wrap="none" rtlCol="0">
            <a:spAutoFit/>
          </a:bodyPr>
          <a:lstStyle/>
          <a:p>
            <a:r>
              <a:rPr lang="en-US" dirty="0"/>
              <a:t>Source: Sanders et al., 2019</a:t>
            </a:r>
          </a:p>
        </p:txBody>
      </p:sp>
      <p:sp>
        <p:nvSpPr>
          <p:cNvPr id="10" name="TextBox 9">
            <a:extLst>
              <a:ext uri="{FF2B5EF4-FFF2-40B4-BE49-F238E27FC236}">
                <a16:creationId xmlns:a16="http://schemas.microsoft.com/office/drawing/2014/main" id="{B80AD7AB-9A42-4146-AD27-2F08BC533282}"/>
              </a:ext>
            </a:extLst>
          </p:cNvPr>
          <p:cNvSpPr txBox="1"/>
          <p:nvPr/>
        </p:nvSpPr>
        <p:spPr>
          <a:xfrm>
            <a:off x="9462466" y="6657787"/>
            <a:ext cx="3855351" cy="487954"/>
          </a:xfrm>
          <a:prstGeom prst="rect">
            <a:avLst/>
          </a:prstGeom>
          <a:noFill/>
        </p:spPr>
        <p:txBody>
          <a:bodyPr wrap="none" rtlCol="0">
            <a:spAutoFit/>
          </a:bodyPr>
          <a:lstStyle/>
          <a:p>
            <a:r>
              <a:rPr lang="en-US" dirty="0"/>
              <a:t>Source: Donnell et al., 2009</a:t>
            </a:r>
          </a:p>
        </p:txBody>
      </p:sp>
    </p:spTree>
    <p:extLst>
      <p:ext uri="{BB962C8B-B14F-4D97-AF65-F5344CB8AC3E}">
        <p14:creationId xmlns:p14="http://schemas.microsoft.com/office/powerpoint/2010/main" val="3983171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1905-3754-434B-A602-643FC4827EE4}"/>
              </a:ext>
            </a:extLst>
          </p:cNvPr>
          <p:cNvSpPr>
            <a:spLocks noGrp="1"/>
          </p:cNvSpPr>
          <p:nvPr>
            <p:ph type="title"/>
          </p:nvPr>
        </p:nvSpPr>
        <p:spPr/>
        <p:txBody>
          <a:bodyPr/>
          <a:lstStyle/>
          <a:p>
            <a:r>
              <a:rPr lang="en-US" dirty="0"/>
              <a:t>Managing Kinetic Energy</a:t>
            </a:r>
          </a:p>
        </p:txBody>
      </p:sp>
      <p:sp>
        <p:nvSpPr>
          <p:cNvPr id="3" name="Content Placeholder 2">
            <a:extLst>
              <a:ext uri="{FF2B5EF4-FFF2-40B4-BE49-F238E27FC236}">
                <a16:creationId xmlns:a16="http://schemas.microsoft.com/office/drawing/2014/main" id="{8F4CD9B2-C501-43F3-A401-90A7B8EECDCD}"/>
              </a:ext>
            </a:extLst>
          </p:cNvPr>
          <p:cNvSpPr>
            <a:spLocks noGrp="1"/>
          </p:cNvSpPr>
          <p:nvPr>
            <p:ph idx="1"/>
          </p:nvPr>
        </p:nvSpPr>
        <p:spPr/>
        <p:txBody>
          <a:bodyPr/>
          <a:lstStyle/>
          <a:p>
            <a:r>
              <a:rPr lang="en-US" dirty="0"/>
              <a:t>Systemic treatments can fit into a Safe System</a:t>
            </a:r>
          </a:p>
        </p:txBody>
      </p:sp>
      <p:sp>
        <p:nvSpPr>
          <p:cNvPr id="4" name="Date Placeholder 3">
            <a:extLst>
              <a:ext uri="{FF2B5EF4-FFF2-40B4-BE49-F238E27FC236}">
                <a16:creationId xmlns:a16="http://schemas.microsoft.com/office/drawing/2014/main" id="{351770D6-BEFD-4F4D-84A4-168C6E41CC96}"/>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6" name="Picture 5" descr="A picture containing text, tree, outdoor, road&#10;&#10;Description automatically generated">
            <a:extLst>
              <a:ext uri="{FF2B5EF4-FFF2-40B4-BE49-F238E27FC236}">
                <a16:creationId xmlns:a16="http://schemas.microsoft.com/office/drawing/2014/main" id="{4F54E951-746E-497D-AB1A-DDAB6EC10D99}"/>
              </a:ext>
            </a:extLst>
          </p:cNvPr>
          <p:cNvPicPr>
            <a:picLocks noChangeAspect="1"/>
          </p:cNvPicPr>
          <p:nvPr/>
        </p:nvPicPr>
        <p:blipFill>
          <a:blip r:embed="rId2"/>
          <a:stretch>
            <a:fillRect/>
          </a:stretch>
        </p:blipFill>
        <p:spPr>
          <a:xfrm>
            <a:off x="731520" y="1962535"/>
            <a:ext cx="6422607" cy="4816955"/>
          </a:xfrm>
          <a:prstGeom prst="rect">
            <a:avLst/>
          </a:prstGeom>
        </p:spPr>
      </p:pic>
      <p:sp>
        <p:nvSpPr>
          <p:cNvPr id="7" name="TextBox 6">
            <a:extLst>
              <a:ext uri="{FF2B5EF4-FFF2-40B4-BE49-F238E27FC236}">
                <a16:creationId xmlns:a16="http://schemas.microsoft.com/office/drawing/2014/main" id="{85534E56-D2A5-49BF-82D8-C8ED96BCF7E4}"/>
              </a:ext>
            </a:extLst>
          </p:cNvPr>
          <p:cNvSpPr txBox="1"/>
          <p:nvPr/>
        </p:nvSpPr>
        <p:spPr>
          <a:xfrm>
            <a:off x="731520" y="1474581"/>
            <a:ext cx="4767202" cy="487954"/>
          </a:xfrm>
          <a:prstGeom prst="rect">
            <a:avLst/>
          </a:prstGeom>
          <a:noFill/>
        </p:spPr>
        <p:txBody>
          <a:bodyPr wrap="none" rtlCol="0">
            <a:spAutoFit/>
          </a:bodyPr>
          <a:lstStyle/>
          <a:p>
            <a:r>
              <a:rPr lang="en-US" dirty="0"/>
              <a:t>Road diets for speed management</a:t>
            </a:r>
          </a:p>
        </p:txBody>
      </p:sp>
      <p:sp>
        <p:nvSpPr>
          <p:cNvPr id="8" name="TextBox 7">
            <a:extLst>
              <a:ext uri="{FF2B5EF4-FFF2-40B4-BE49-F238E27FC236}">
                <a16:creationId xmlns:a16="http://schemas.microsoft.com/office/drawing/2014/main" id="{24FA649A-70C2-4F93-8AB6-0D98334651BD}"/>
              </a:ext>
            </a:extLst>
          </p:cNvPr>
          <p:cNvSpPr txBox="1"/>
          <p:nvPr/>
        </p:nvSpPr>
        <p:spPr>
          <a:xfrm>
            <a:off x="731520" y="6649425"/>
            <a:ext cx="4248443" cy="883575"/>
          </a:xfrm>
          <a:prstGeom prst="rect">
            <a:avLst/>
          </a:prstGeom>
          <a:noFill/>
        </p:spPr>
        <p:txBody>
          <a:bodyPr wrap="square" rtlCol="0">
            <a:spAutoFit/>
          </a:bodyPr>
          <a:lstStyle/>
          <a:p>
            <a:r>
              <a:rPr lang="en-US" dirty="0"/>
              <a:t>Photo credit: Dan Burden</a:t>
            </a:r>
            <a:br>
              <a:rPr lang="en-US" dirty="0"/>
            </a:br>
            <a:r>
              <a:rPr lang="en-US" dirty="0"/>
              <a:t>(</a:t>
            </a:r>
            <a:r>
              <a:rPr lang="en-US" b="0" i="0" dirty="0">
                <a:effectLst/>
                <a:latin typeface="Segoe UI" panose="020B0502040204020203" pitchFamily="34" charset="0"/>
              </a:rPr>
              <a:t>pedbikeimages.org</a:t>
            </a:r>
            <a:r>
              <a:rPr lang="en-US" dirty="0"/>
              <a:t>)</a:t>
            </a:r>
          </a:p>
        </p:txBody>
      </p:sp>
      <p:pic>
        <p:nvPicPr>
          <p:cNvPr id="10" name="Picture 9" descr="A picture containing text, road, outdoor, sky&#10;&#10;Description automatically generated">
            <a:extLst>
              <a:ext uri="{FF2B5EF4-FFF2-40B4-BE49-F238E27FC236}">
                <a16:creationId xmlns:a16="http://schemas.microsoft.com/office/drawing/2014/main" id="{02FD56A7-804E-4D56-BC9A-172772D79CD1}"/>
              </a:ext>
            </a:extLst>
          </p:cNvPr>
          <p:cNvPicPr>
            <a:picLocks noChangeAspect="1"/>
          </p:cNvPicPr>
          <p:nvPr/>
        </p:nvPicPr>
        <p:blipFill>
          <a:blip r:embed="rId3"/>
          <a:stretch>
            <a:fillRect/>
          </a:stretch>
        </p:blipFill>
        <p:spPr>
          <a:xfrm>
            <a:off x="7476275" y="1962535"/>
            <a:ext cx="6744386" cy="4816955"/>
          </a:xfrm>
          <a:prstGeom prst="rect">
            <a:avLst/>
          </a:prstGeom>
        </p:spPr>
      </p:pic>
      <p:sp>
        <p:nvSpPr>
          <p:cNvPr id="11" name="TextBox 10">
            <a:extLst>
              <a:ext uri="{FF2B5EF4-FFF2-40B4-BE49-F238E27FC236}">
                <a16:creationId xmlns:a16="http://schemas.microsoft.com/office/drawing/2014/main" id="{F7909109-A79B-47A1-958E-2D1CFE1FCD30}"/>
              </a:ext>
            </a:extLst>
          </p:cNvPr>
          <p:cNvSpPr txBox="1"/>
          <p:nvPr/>
        </p:nvSpPr>
        <p:spPr>
          <a:xfrm>
            <a:off x="7476275" y="1474581"/>
            <a:ext cx="6671378" cy="487954"/>
          </a:xfrm>
          <a:prstGeom prst="rect">
            <a:avLst/>
          </a:prstGeom>
          <a:noFill/>
        </p:spPr>
        <p:txBody>
          <a:bodyPr wrap="none" rtlCol="0">
            <a:spAutoFit/>
          </a:bodyPr>
          <a:lstStyle/>
          <a:p>
            <a:r>
              <a:rPr lang="en-US" dirty="0"/>
              <a:t>Pedestrian hybrid beacons for separation in time</a:t>
            </a:r>
          </a:p>
        </p:txBody>
      </p:sp>
      <p:sp>
        <p:nvSpPr>
          <p:cNvPr id="12" name="TextBox 11">
            <a:extLst>
              <a:ext uri="{FF2B5EF4-FFF2-40B4-BE49-F238E27FC236}">
                <a16:creationId xmlns:a16="http://schemas.microsoft.com/office/drawing/2014/main" id="{06ED9350-93A1-4277-A808-791A765F856D}"/>
              </a:ext>
            </a:extLst>
          </p:cNvPr>
          <p:cNvSpPr txBox="1"/>
          <p:nvPr/>
        </p:nvSpPr>
        <p:spPr>
          <a:xfrm>
            <a:off x="7476275" y="6655287"/>
            <a:ext cx="3752374" cy="883575"/>
          </a:xfrm>
          <a:prstGeom prst="rect">
            <a:avLst/>
          </a:prstGeom>
          <a:noFill/>
        </p:spPr>
        <p:txBody>
          <a:bodyPr wrap="none" rtlCol="0">
            <a:spAutoFit/>
          </a:bodyPr>
          <a:lstStyle/>
          <a:p>
            <a:r>
              <a:rPr lang="en-US" dirty="0"/>
              <a:t>Photo credit: Mike </a:t>
            </a:r>
            <a:r>
              <a:rPr lang="en-US" dirty="0" err="1"/>
              <a:t>Cynecki</a:t>
            </a:r>
            <a:br>
              <a:rPr lang="en-US" dirty="0"/>
            </a:br>
            <a:r>
              <a:rPr lang="en-US" dirty="0"/>
              <a:t>(</a:t>
            </a:r>
            <a:r>
              <a:rPr lang="en-US" b="0" i="0" dirty="0">
                <a:effectLst/>
                <a:latin typeface="Segoe UI" panose="020B0502040204020203" pitchFamily="34" charset="0"/>
              </a:rPr>
              <a:t>pedbikeimages.org)</a:t>
            </a:r>
          </a:p>
        </p:txBody>
      </p:sp>
    </p:spTree>
    <p:extLst>
      <p:ext uri="{BB962C8B-B14F-4D97-AF65-F5344CB8AC3E}">
        <p14:creationId xmlns:p14="http://schemas.microsoft.com/office/powerpoint/2010/main" val="3421966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9E17-B770-4480-B000-185823227B96}"/>
              </a:ext>
            </a:extLst>
          </p:cNvPr>
          <p:cNvSpPr>
            <a:spLocks noGrp="1"/>
          </p:cNvSpPr>
          <p:nvPr>
            <p:ph type="title"/>
          </p:nvPr>
        </p:nvSpPr>
        <p:spPr/>
        <p:txBody>
          <a:bodyPr/>
          <a:lstStyle/>
          <a:p>
            <a:r>
              <a:rPr lang="en-US" dirty="0"/>
              <a:t>Steps 6 and 7: Refine and Evaluate</a:t>
            </a:r>
          </a:p>
        </p:txBody>
      </p:sp>
      <p:sp>
        <p:nvSpPr>
          <p:cNvPr id="3" name="Content Placeholder 2">
            <a:extLst>
              <a:ext uri="{FF2B5EF4-FFF2-40B4-BE49-F238E27FC236}">
                <a16:creationId xmlns:a16="http://schemas.microsoft.com/office/drawing/2014/main" id="{EF68BD32-26B4-4811-BC43-6A2C125268FA}"/>
              </a:ext>
            </a:extLst>
          </p:cNvPr>
          <p:cNvSpPr>
            <a:spLocks noGrp="1"/>
          </p:cNvSpPr>
          <p:nvPr>
            <p:ph idx="1"/>
          </p:nvPr>
        </p:nvSpPr>
        <p:spPr/>
        <p:txBody>
          <a:bodyPr/>
          <a:lstStyle/>
          <a:p>
            <a:r>
              <a:rPr lang="en-US" dirty="0"/>
              <a:t>Steps 6 (Refine and Implement Treatment Plan) and 7 (Evaluate Project and Program Impacts) were beyond our research project but are critical steps.</a:t>
            </a:r>
          </a:p>
          <a:p>
            <a:r>
              <a:rPr lang="en-US" dirty="0"/>
              <a:t>Step 6 might be where agencies use a benefit/cost ratio or some other measure to determine which sites to treat.</a:t>
            </a:r>
          </a:p>
          <a:p>
            <a:r>
              <a:rPr lang="en-US" dirty="0"/>
              <a:t>Step 7 is critical to ensure that risks have been properly addressed. You should still collect data after the treatment has been installed.</a:t>
            </a:r>
          </a:p>
          <a:p>
            <a:r>
              <a:rPr lang="en-US" dirty="0"/>
              <a:t>Step 7 is also important to evaluate the equitable distribution of safety interventions. You can make the biggest gains in safety in locations that have been traditionally underserved.</a:t>
            </a:r>
          </a:p>
        </p:txBody>
      </p:sp>
      <p:sp>
        <p:nvSpPr>
          <p:cNvPr id="4" name="Date Placeholder 3">
            <a:extLst>
              <a:ext uri="{FF2B5EF4-FFF2-40B4-BE49-F238E27FC236}">
                <a16:creationId xmlns:a16="http://schemas.microsoft.com/office/drawing/2014/main" id="{149760CD-A675-477A-962D-B4AA044DEF92}"/>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1972978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1A6C-0144-4367-B898-8AA85CF494AD}"/>
              </a:ext>
            </a:extLst>
          </p:cNvPr>
          <p:cNvSpPr>
            <a:spLocks noGrp="1"/>
          </p:cNvSpPr>
          <p:nvPr>
            <p:ph type="title"/>
          </p:nvPr>
        </p:nvSpPr>
        <p:spPr/>
        <p:txBody>
          <a:bodyPr/>
          <a:lstStyle/>
          <a:p>
            <a:r>
              <a:rPr lang="en-US" dirty="0"/>
              <a:t>Project Prioritization</a:t>
            </a:r>
          </a:p>
        </p:txBody>
      </p:sp>
      <p:sp>
        <p:nvSpPr>
          <p:cNvPr id="3" name="Content Placeholder 2">
            <a:extLst>
              <a:ext uri="{FF2B5EF4-FFF2-40B4-BE49-F238E27FC236}">
                <a16:creationId xmlns:a16="http://schemas.microsoft.com/office/drawing/2014/main" id="{823BB897-A62F-436F-ABBB-4EC62792B3F4}"/>
              </a:ext>
            </a:extLst>
          </p:cNvPr>
          <p:cNvSpPr>
            <a:spLocks noGrp="1"/>
          </p:cNvSpPr>
          <p:nvPr>
            <p:ph idx="1"/>
          </p:nvPr>
        </p:nvSpPr>
        <p:spPr/>
        <p:txBody>
          <a:bodyPr/>
          <a:lstStyle/>
          <a:p>
            <a:r>
              <a:rPr lang="en-US" dirty="0"/>
              <a:t>The goal is to prioritize effective treatments to address the most severe crashes.</a:t>
            </a:r>
          </a:p>
          <a:p>
            <a:endParaRPr lang="en-US" dirty="0"/>
          </a:p>
        </p:txBody>
      </p:sp>
      <p:sp>
        <p:nvSpPr>
          <p:cNvPr id="4" name="Date Placeholder 3">
            <a:extLst>
              <a:ext uri="{FF2B5EF4-FFF2-40B4-BE49-F238E27FC236}">
                <a16:creationId xmlns:a16="http://schemas.microsoft.com/office/drawing/2014/main" id="{815640F1-62ED-4ED7-AEBE-4741549E87D4}"/>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5" name="Picture 4">
            <a:extLst>
              <a:ext uri="{FF2B5EF4-FFF2-40B4-BE49-F238E27FC236}">
                <a16:creationId xmlns:a16="http://schemas.microsoft.com/office/drawing/2014/main" id="{665CD549-8418-4FCA-A17D-9F03875D81D6}"/>
              </a:ext>
            </a:extLst>
          </p:cNvPr>
          <p:cNvPicPr/>
          <p:nvPr/>
        </p:nvPicPr>
        <p:blipFill>
          <a:blip r:embed="rId2"/>
          <a:stretch>
            <a:fillRect/>
          </a:stretch>
        </p:blipFill>
        <p:spPr>
          <a:xfrm>
            <a:off x="3291841" y="2405424"/>
            <a:ext cx="8215532" cy="4789271"/>
          </a:xfrm>
          <a:prstGeom prst="rect">
            <a:avLst/>
          </a:prstGeom>
        </p:spPr>
      </p:pic>
      <p:sp>
        <p:nvSpPr>
          <p:cNvPr id="6" name="TextBox 5">
            <a:extLst>
              <a:ext uri="{FF2B5EF4-FFF2-40B4-BE49-F238E27FC236}">
                <a16:creationId xmlns:a16="http://schemas.microsoft.com/office/drawing/2014/main" id="{E4123331-AEE4-45FD-80C3-448FA4A9D0F9}"/>
              </a:ext>
            </a:extLst>
          </p:cNvPr>
          <p:cNvSpPr txBox="1"/>
          <p:nvPr/>
        </p:nvSpPr>
        <p:spPr>
          <a:xfrm>
            <a:off x="11064103" y="7107421"/>
            <a:ext cx="3566297" cy="487954"/>
          </a:xfrm>
          <a:prstGeom prst="rect">
            <a:avLst/>
          </a:prstGeom>
          <a:noFill/>
        </p:spPr>
        <p:txBody>
          <a:bodyPr wrap="none" rtlCol="0">
            <a:spAutoFit/>
          </a:bodyPr>
          <a:lstStyle/>
          <a:p>
            <a:r>
              <a:rPr lang="en-US" dirty="0"/>
              <a:t>Source: Gross et al., 2016</a:t>
            </a:r>
          </a:p>
        </p:txBody>
      </p:sp>
    </p:spTree>
    <p:extLst>
      <p:ext uri="{BB962C8B-B14F-4D97-AF65-F5344CB8AC3E}">
        <p14:creationId xmlns:p14="http://schemas.microsoft.com/office/powerpoint/2010/main" val="2771292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0CF9-E9F0-450B-9598-DB43366C733C}"/>
              </a:ext>
            </a:extLst>
          </p:cNvPr>
          <p:cNvSpPr>
            <a:spLocks noGrp="1"/>
          </p:cNvSpPr>
          <p:nvPr>
            <p:ph type="title"/>
          </p:nvPr>
        </p:nvSpPr>
        <p:spPr>
          <a:xfrm>
            <a:off x="731520" y="3565408"/>
            <a:ext cx="13167360" cy="549392"/>
          </a:xfrm>
        </p:spPr>
        <p:txBody>
          <a:bodyPr/>
          <a:lstStyle/>
          <a:p>
            <a:r>
              <a:rPr lang="en-US" sz="4800" dirty="0"/>
              <a:t>How have State DOTs used systemic safety approaches?</a:t>
            </a:r>
          </a:p>
        </p:txBody>
      </p:sp>
      <p:sp>
        <p:nvSpPr>
          <p:cNvPr id="4" name="Date Placeholder 3">
            <a:extLst>
              <a:ext uri="{FF2B5EF4-FFF2-40B4-BE49-F238E27FC236}">
                <a16:creationId xmlns:a16="http://schemas.microsoft.com/office/drawing/2014/main" id="{F32DA480-4FF6-42F9-B9AF-0A2DB57D0240}"/>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1304551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2AC3-6B9A-487C-939A-E8690454DDF2}"/>
              </a:ext>
            </a:extLst>
          </p:cNvPr>
          <p:cNvSpPr>
            <a:spLocks noGrp="1"/>
          </p:cNvSpPr>
          <p:nvPr>
            <p:ph type="title"/>
          </p:nvPr>
        </p:nvSpPr>
        <p:spPr/>
        <p:txBody>
          <a:bodyPr/>
          <a:lstStyle/>
          <a:p>
            <a:r>
              <a:rPr lang="en-US" dirty="0"/>
              <a:t>Numerous Examples</a:t>
            </a:r>
          </a:p>
        </p:txBody>
      </p:sp>
      <p:sp>
        <p:nvSpPr>
          <p:cNvPr id="3" name="Content Placeholder 2">
            <a:extLst>
              <a:ext uri="{FF2B5EF4-FFF2-40B4-BE49-F238E27FC236}">
                <a16:creationId xmlns:a16="http://schemas.microsoft.com/office/drawing/2014/main" id="{112E208D-8317-4722-B4C5-A8787F512BB6}"/>
              </a:ext>
            </a:extLst>
          </p:cNvPr>
          <p:cNvSpPr>
            <a:spLocks noGrp="1"/>
          </p:cNvSpPr>
          <p:nvPr>
            <p:ph idx="1"/>
          </p:nvPr>
        </p:nvSpPr>
        <p:spPr/>
        <p:txBody>
          <a:bodyPr/>
          <a:lstStyle/>
          <a:p>
            <a:r>
              <a:rPr lang="en-US" dirty="0"/>
              <a:t>NCHRP Report 893 lists several case studies based on different levels of data collection and statistical proficiency.</a:t>
            </a:r>
          </a:p>
          <a:p>
            <a:r>
              <a:rPr lang="en-US" dirty="0"/>
              <a:t>Since its publication, more states have adopted various systemic safety approaches, often as part of Vision Zero or Toward Zero Death initiatives.</a:t>
            </a:r>
          </a:p>
          <a:p>
            <a:pPr lvl="1"/>
            <a:r>
              <a:rPr lang="en-US" dirty="0"/>
              <a:t>FHWA has hosted a series of webinars on doing systemic cost analysis as part of the Focus on Reducing Rural Roadway Departures series.</a:t>
            </a:r>
          </a:p>
          <a:p>
            <a:r>
              <a:rPr lang="en-US" dirty="0"/>
              <a:t>Systemic safety approaches fit into Strategic Highway Safety Plans and can be used to justify the creation of new warrants.</a:t>
            </a:r>
          </a:p>
        </p:txBody>
      </p:sp>
      <p:sp>
        <p:nvSpPr>
          <p:cNvPr id="4" name="Date Placeholder 3">
            <a:extLst>
              <a:ext uri="{FF2B5EF4-FFF2-40B4-BE49-F238E27FC236}">
                <a16:creationId xmlns:a16="http://schemas.microsoft.com/office/drawing/2014/main" id="{22C03556-A348-41A7-A303-B585935A629A}"/>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284371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2AC3-6B9A-487C-939A-E8690454DDF2}"/>
              </a:ext>
            </a:extLst>
          </p:cNvPr>
          <p:cNvSpPr>
            <a:spLocks noGrp="1"/>
          </p:cNvSpPr>
          <p:nvPr>
            <p:ph type="title"/>
          </p:nvPr>
        </p:nvSpPr>
        <p:spPr/>
        <p:txBody>
          <a:bodyPr/>
          <a:lstStyle/>
          <a:p>
            <a:r>
              <a:rPr lang="en-US" dirty="0"/>
              <a:t>Oregon DOT</a:t>
            </a:r>
          </a:p>
        </p:txBody>
      </p:sp>
      <p:sp>
        <p:nvSpPr>
          <p:cNvPr id="3" name="Content Placeholder 2">
            <a:extLst>
              <a:ext uri="{FF2B5EF4-FFF2-40B4-BE49-F238E27FC236}">
                <a16:creationId xmlns:a16="http://schemas.microsoft.com/office/drawing/2014/main" id="{112E208D-8317-4722-B4C5-A8787F512BB6}"/>
              </a:ext>
            </a:extLst>
          </p:cNvPr>
          <p:cNvSpPr>
            <a:spLocks noGrp="1"/>
          </p:cNvSpPr>
          <p:nvPr>
            <p:ph idx="1"/>
          </p:nvPr>
        </p:nvSpPr>
        <p:spPr/>
        <p:txBody>
          <a:bodyPr/>
          <a:lstStyle/>
          <a:p>
            <a:r>
              <a:rPr lang="en-US" dirty="0"/>
              <a:t>ODOT’s All Roads Transportation Safety program splits its available funding (primarily Highway Safety Improvement Program funds) evenly between two project prioritization types:</a:t>
            </a:r>
          </a:p>
          <a:p>
            <a:pPr lvl="1"/>
            <a:r>
              <a:rPr lang="en-US" dirty="0"/>
              <a:t>Hotspot treatments</a:t>
            </a:r>
          </a:p>
          <a:p>
            <a:pPr lvl="1"/>
            <a:r>
              <a:rPr lang="en-US" dirty="0"/>
              <a:t>Systemic analyses further disseminated into three emphasis areas</a:t>
            </a:r>
          </a:p>
          <a:p>
            <a:pPr lvl="2"/>
            <a:r>
              <a:rPr lang="en-US" dirty="0"/>
              <a:t>Roadway departure</a:t>
            </a:r>
          </a:p>
          <a:p>
            <a:pPr lvl="2"/>
            <a:r>
              <a:rPr lang="en-US" dirty="0"/>
              <a:t>Intersection</a:t>
            </a:r>
          </a:p>
          <a:p>
            <a:pPr lvl="2"/>
            <a:r>
              <a:rPr lang="en-US" dirty="0"/>
              <a:t>Pedestrian/bicycle safety improvement projects </a:t>
            </a:r>
          </a:p>
          <a:p>
            <a:pPr lvl="1"/>
            <a:r>
              <a:rPr lang="en-US" dirty="0"/>
              <a:t>Together, these three emphasis areas account for approximately 90 percent of the fatal and injury crashes in Oregon.</a:t>
            </a:r>
          </a:p>
        </p:txBody>
      </p:sp>
      <p:sp>
        <p:nvSpPr>
          <p:cNvPr id="4" name="Date Placeholder 3">
            <a:extLst>
              <a:ext uri="{FF2B5EF4-FFF2-40B4-BE49-F238E27FC236}">
                <a16:creationId xmlns:a16="http://schemas.microsoft.com/office/drawing/2014/main" id="{22C03556-A348-41A7-A303-B585935A629A}"/>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4054104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2AC3-6B9A-487C-939A-E8690454DDF2}"/>
              </a:ext>
            </a:extLst>
          </p:cNvPr>
          <p:cNvSpPr>
            <a:spLocks noGrp="1"/>
          </p:cNvSpPr>
          <p:nvPr>
            <p:ph type="title"/>
          </p:nvPr>
        </p:nvSpPr>
        <p:spPr/>
        <p:txBody>
          <a:bodyPr/>
          <a:lstStyle/>
          <a:p>
            <a:r>
              <a:rPr lang="en-US" dirty="0"/>
              <a:t>Oregon DOT</a:t>
            </a:r>
          </a:p>
        </p:txBody>
      </p:sp>
      <p:sp>
        <p:nvSpPr>
          <p:cNvPr id="3" name="Content Placeholder 2">
            <a:extLst>
              <a:ext uri="{FF2B5EF4-FFF2-40B4-BE49-F238E27FC236}">
                <a16:creationId xmlns:a16="http://schemas.microsoft.com/office/drawing/2014/main" id="{112E208D-8317-4722-B4C5-A8787F512BB6}"/>
              </a:ext>
            </a:extLst>
          </p:cNvPr>
          <p:cNvSpPr>
            <a:spLocks noGrp="1"/>
          </p:cNvSpPr>
          <p:nvPr>
            <p:ph idx="1"/>
          </p:nvPr>
        </p:nvSpPr>
        <p:spPr/>
        <p:txBody>
          <a:bodyPr/>
          <a:lstStyle/>
          <a:p>
            <a:r>
              <a:rPr lang="en-US" dirty="0"/>
              <a:t>ODOT has a less data-intensive approach that relies on an expert panel to weight risks.</a:t>
            </a:r>
          </a:p>
        </p:txBody>
      </p:sp>
      <p:sp>
        <p:nvSpPr>
          <p:cNvPr id="4" name="Date Placeholder 3">
            <a:extLst>
              <a:ext uri="{FF2B5EF4-FFF2-40B4-BE49-F238E27FC236}">
                <a16:creationId xmlns:a16="http://schemas.microsoft.com/office/drawing/2014/main" id="{22C03556-A348-41A7-A303-B585935A629A}"/>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6" name="Picture 5">
            <a:extLst>
              <a:ext uri="{FF2B5EF4-FFF2-40B4-BE49-F238E27FC236}">
                <a16:creationId xmlns:a16="http://schemas.microsoft.com/office/drawing/2014/main" id="{59F4071C-3FE9-4E89-B898-7CD91528C2AC}"/>
              </a:ext>
            </a:extLst>
          </p:cNvPr>
          <p:cNvPicPr>
            <a:picLocks noChangeAspect="1"/>
          </p:cNvPicPr>
          <p:nvPr/>
        </p:nvPicPr>
        <p:blipFill>
          <a:blip r:embed="rId2"/>
          <a:stretch>
            <a:fillRect/>
          </a:stretch>
        </p:blipFill>
        <p:spPr>
          <a:xfrm>
            <a:off x="3823286" y="2242945"/>
            <a:ext cx="6346092" cy="5264400"/>
          </a:xfrm>
          <a:prstGeom prst="rect">
            <a:avLst/>
          </a:prstGeom>
        </p:spPr>
      </p:pic>
      <p:sp>
        <p:nvSpPr>
          <p:cNvPr id="7" name="TextBox 6">
            <a:extLst>
              <a:ext uri="{FF2B5EF4-FFF2-40B4-BE49-F238E27FC236}">
                <a16:creationId xmlns:a16="http://schemas.microsoft.com/office/drawing/2014/main" id="{C871200F-0FA4-4523-8084-028046254D3C}"/>
              </a:ext>
            </a:extLst>
          </p:cNvPr>
          <p:cNvSpPr txBox="1"/>
          <p:nvPr/>
        </p:nvSpPr>
        <p:spPr>
          <a:xfrm>
            <a:off x="10870396" y="7107421"/>
            <a:ext cx="3760004" cy="487954"/>
          </a:xfrm>
          <a:prstGeom prst="rect">
            <a:avLst/>
          </a:prstGeom>
          <a:noFill/>
        </p:spPr>
        <p:txBody>
          <a:bodyPr wrap="none" rtlCol="0">
            <a:spAutoFit/>
          </a:bodyPr>
          <a:lstStyle/>
          <a:p>
            <a:r>
              <a:rPr lang="en-US" dirty="0"/>
              <a:t>Source: NCHRP Report 893</a:t>
            </a:r>
          </a:p>
        </p:txBody>
      </p:sp>
    </p:spTree>
    <p:extLst>
      <p:ext uri="{BB962C8B-B14F-4D97-AF65-F5344CB8AC3E}">
        <p14:creationId xmlns:p14="http://schemas.microsoft.com/office/powerpoint/2010/main" val="817951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2AC3-6B9A-487C-939A-E8690454DDF2}"/>
              </a:ext>
            </a:extLst>
          </p:cNvPr>
          <p:cNvSpPr>
            <a:spLocks noGrp="1"/>
          </p:cNvSpPr>
          <p:nvPr>
            <p:ph type="title"/>
          </p:nvPr>
        </p:nvSpPr>
        <p:spPr/>
        <p:txBody>
          <a:bodyPr/>
          <a:lstStyle/>
          <a:p>
            <a:r>
              <a:rPr lang="en-US" dirty="0"/>
              <a:t>Arizona DOT</a:t>
            </a:r>
          </a:p>
        </p:txBody>
      </p:sp>
      <p:sp>
        <p:nvSpPr>
          <p:cNvPr id="3" name="Content Placeholder 2">
            <a:extLst>
              <a:ext uri="{FF2B5EF4-FFF2-40B4-BE49-F238E27FC236}">
                <a16:creationId xmlns:a16="http://schemas.microsoft.com/office/drawing/2014/main" id="{112E208D-8317-4722-B4C5-A8787F512BB6}"/>
              </a:ext>
            </a:extLst>
          </p:cNvPr>
          <p:cNvSpPr>
            <a:spLocks noGrp="1"/>
          </p:cNvSpPr>
          <p:nvPr>
            <p:ph idx="1"/>
          </p:nvPr>
        </p:nvSpPr>
        <p:spPr/>
        <p:txBody>
          <a:bodyPr>
            <a:normAutofit/>
          </a:bodyPr>
          <a:lstStyle/>
          <a:p>
            <a:r>
              <a:rPr lang="en-US" dirty="0"/>
              <a:t>ADOT used a less data-intensive approach that relied on past research to assign weights to pedestrian risk factors.</a:t>
            </a:r>
          </a:p>
          <a:p>
            <a:r>
              <a:rPr lang="en-US" dirty="0"/>
              <a:t>For example:</a:t>
            </a:r>
          </a:p>
          <a:p>
            <a:pPr lvl="1"/>
            <a:r>
              <a:rPr lang="en-US" dirty="0"/>
              <a:t>Width of Roadway</a:t>
            </a:r>
          </a:p>
          <a:p>
            <a:pPr lvl="2"/>
            <a:r>
              <a:rPr lang="en-US" dirty="0"/>
              <a:t>6-Lane Highway = 6 points</a:t>
            </a:r>
          </a:p>
          <a:p>
            <a:pPr lvl="2"/>
            <a:r>
              <a:rPr lang="en-US" dirty="0"/>
              <a:t>4- or 5-Lane Undivided Highway = 3 points</a:t>
            </a:r>
          </a:p>
          <a:p>
            <a:pPr lvl="2"/>
            <a:r>
              <a:rPr lang="en-US" dirty="0"/>
              <a:t>2- or 3-Lane Undivided Highway = 2 points</a:t>
            </a:r>
          </a:p>
          <a:p>
            <a:pPr lvl="2"/>
            <a:r>
              <a:rPr lang="en-US" dirty="0"/>
              <a:t>2- or 3-Lane Divided Highway = 1 point</a:t>
            </a:r>
          </a:p>
          <a:p>
            <a:pPr lvl="1"/>
            <a:r>
              <a:rPr lang="en-US" dirty="0"/>
              <a:t>Posted Travel Speed</a:t>
            </a:r>
          </a:p>
          <a:p>
            <a:pPr lvl="2"/>
            <a:r>
              <a:rPr lang="en-US" dirty="0"/>
              <a:t>&gt;45 miles-per-hour (mph) = 6 points</a:t>
            </a:r>
          </a:p>
          <a:p>
            <a:pPr lvl="2"/>
            <a:r>
              <a:rPr lang="en-US" dirty="0"/>
              <a:t>35 to 45 mph = 4 points</a:t>
            </a:r>
          </a:p>
          <a:p>
            <a:pPr lvl="2"/>
            <a:r>
              <a:rPr lang="en-US" dirty="0"/>
              <a:t>25 to 35 mph = 2 points</a:t>
            </a:r>
          </a:p>
          <a:p>
            <a:pPr lvl="2"/>
            <a:r>
              <a:rPr lang="en-US" dirty="0"/>
              <a:t>&lt;25 mph = 0 points</a:t>
            </a:r>
          </a:p>
          <a:p>
            <a:endParaRPr lang="en-US" dirty="0"/>
          </a:p>
        </p:txBody>
      </p:sp>
      <p:sp>
        <p:nvSpPr>
          <p:cNvPr id="4" name="Date Placeholder 3">
            <a:extLst>
              <a:ext uri="{FF2B5EF4-FFF2-40B4-BE49-F238E27FC236}">
                <a16:creationId xmlns:a16="http://schemas.microsoft.com/office/drawing/2014/main" id="{22C03556-A348-41A7-A303-B585935A629A}"/>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5" name="Picture 4">
            <a:extLst>
              <a:ext uri="{FF2B5EF4-FFF2-40B4-BE49-F238E27FC236}">
                <a16:creationId xmlns:a16="http://schemas.microsoft.com/office/drawing/2014/main" id="{DC7E3CE1-B019-49BE-BE86-A699382B2E91}"/>
              </a:ext>
            </a:extLst>
          </p:cNvPr>
          <p:cNvPicPr/>
          <p:nvPr/>
        </p:nvPicPr>
        <p:blipFill rotWithShape="1">
          <a:blip r:embed="rId2" cstate="print">
            <a:extLst>
              <a:ext uri="{28A0092B-C50C-407E-A947-70E740481C1C}">
                <a14:useLocalDpi xmlns:a14="http://schemas.microsoft.com/office/drawing/2010/main" val="0"/>
              </a:ext>
            </a:extLst>
          </a:blip>
          <a:srcRect l="602" t="624" r="687" b="535"/>
          <a:stretch/>
        </p:blipFill>
        <p:spPr bwMode="auto">
          <a:xfrm>
            <a:off x="9654027" y="2077354"/>
            <a:ext cx="3678555" cy="4975225"/>
          </a:xfrm>
          <a:prstGeom prst="rect">
            <a:avLst/>
          </a:prstGeom>
          <a:noFill/>
          <a:ln w="3175">
            <a:solidFill>
              <a:schemeClr val="tx1"/>
            </a:solid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8471271-43FD-4208-98FD-E1AC81AF8DA8}"/>
              </a:ext>
            </a:extLst>
          </p:cNvPr>
          <p:cNvSpPr txBox="1"/>
          <p:nvPr/>
        </p:nvSpPr>
        <p:spPr>
          <a:xfrm>
            <a:off x="9615411" y="7019391"/>
            <a:ext cx="4454361" cy="487954"/>
          </a:xfrm>
          <a:prstGeom prst="rect">
            <a:avLst/>
          </a:prstGeom>
          <a:noFill/>
        </p:spPr>
        <p:txBody>
          <a:bodyPr wrap="none" rtlCol="0">
            <a:spAutoFit/>
          </a:bodyPr>
          <a:lstStyle/>
          <a:p>
            <a:r>
              <a:rPr lang="en-US" dirty="0"/>
              <a:t>Source: Kimley Horn et al., 2017</a:t>
            </a:r>
          </a:p>
        </p:txBody>
      </p:sp>
    </p:spTree>
    <p:extLst>
      <p:ext uri="{BB962C8B-B14F-4D97-AF65-F5344CB8AC3E}">
        <p14:creationId xmlns:p14="http://schemas.microsoft.com/office/powerpoint/2010/main" val="377128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22EC-B976-440D-92D5-4AC36146ACD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52020AD6-2197-4ADE-A78C-3E8E9E685214}"/>
              </a:ext>
            </a:extLst>
          </p:cNvPr>
          <p:cNvSpPr>
            <a:spLocks noGrp="1"/>
          </p:cNvSpPr>
          <p:nvPr>
            <p:ph idx="1"/>
          </p:nvPr>
        </p:nvSpPr>
        <p:spPr/>
        <p:txBody>
          <a:bodyPr/>
          <a:lstStyle/>
          <a:p>
            <a:r>
              <a:rPr lang="en-US" dirty="0"/>
              <a:t>Relevant projects and reports:</a:t>
            </a:r>
          </a:p>
          <a:p>
            <a:pPr lvl="1"/>
            <a:r>
              <a:rPr lang="en-US" dirty="0">
                <a:hlinkClick r:id="rId2"/>
              </a:rPr>
              <a:t>NCHRP 893: Systemic Pedestrian Safety Analysis</a:t>
            </a:r>
            <a:endParaRPr lang="en-US" dirty="0"/>
          </a:p>
          <a:p>
            <a:pPr lvl="1"/>
            <a:r>
              <a:rPr lang="en-US" dirty="0">
                <a:hlinkClick r:id="rId3"/>
              </a:rPr>
              <a:t>Implementing Safe Systems in the United States: Guiding Principles and Lessons from International Practice</a:t>
            </a:r>
            <a:endParaRPr lang="en-US" dirty="0"/>
          </a:p>
          <a:p>
            <a:pPr lvl="1"/>
            <a:r>
              <a:rPr lang="en-US" dirty="0"/>
              <a:t>A Safe System-Based Framework and Analytical Methodology for Assessing Intersections</a:t>
            </a:r>
          </a:p>
          <a:p>
            <a:pPr lvl="1"/>
            <a:r>
              <a:rPr lang="en-US" dirty="0"/>
              <a:t>NCHRP 17-87: Guide to Pedestrian Analysis</a:t>
            </a:r>
          </a:p>
          <a:p>
            <a:pPr lvl="1"/>
            <a:r>
              <a:rPr lang="en-US" dirty="0">
                <a:hlinkClick r:id="rId4"/>
              </a:rPr>
              <a:t>Shaping the narrative around traffic injury: A media framing guide for transportation and public health professionals</a:t>
            </a:r>
            <a:endParaRPr lang="en-US" dirty="0"/>
          </a:p>
        </p:txBody>
      </p:sp>
      <p:sp>
        <p:nvSpPr>
          <p:cNvPr id="4" name="Date Placeholder 3">
            <a:extLst>
              <a:ext uri="{FF2B5EF4-FFF2-40B4-BE49-F238E27FC236}">
                <a16:creationId xmlns:a16="http://schemas.microsoft.com/office/drawing/2014/main" id="{539A045F-3A78-44B1-A63C-A688376D20C4}"/>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1190050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85C-BC38-4823-A4D3-3342A7CC289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7C09C77-2F76-44C9-B522-910A6FD2476A}"/>
              </a:ext>
            </a:extLst>
          </p:cNvPr>
          <p:cNvSpPr>
            <a:spLocks noGrp="1"/>
          </p:cNvSpPr>
          <p:nvPr>
            <p:ph idx="1"/>
          </p:nvPr>
        </p:nvSpPr>
        <p:spPr/>
        <p:txBody>
          <a:bodyPr/>
          <a:lstStyle/>
          <a:p>
            <a:r>
              <a:rPr lang="en-US" dirty="0"/>
              <a:t>Our roadway environments contain many risks for pedestrians.</a:t>
            </a:r>
          </a:p>
          <a:p>
            <a:r>
              <a:rPr lang="en-US" dirty="0"/>
              <a:t>Pedestrian crashes are widely dispersed, so identifying treatment locations can be difficult.</a:t>
            </a:r>
            <a:endParaRPr lang="en-US" strike="sngStrike" dirty="0"/>
          </a:p>
          <a:p>
            <a:r>
              <a:rPr lang="en-US" dirty="0"/>
              <a:t>A systemic, risk-based approach can be useful for leveraging crash, exposure, and context data to uncover sites for treatment.</a:t>
            </a:r>
          </a:p>
          <a:p>
            <a:r>
              <a:rPr lang="en-US" dirty="0"/>
              <a:t>Achieving a safe system requires us to be proactive in addressing risks.</a:t>
            </a:r>
          </a:p>
          <a:p>
            <a:endParaRPr lang="en-US" dirty="0"/>
          </a:p>
        </p:txBody>
      </p:sp>
      <p:sp>
        <p:nvSpPr>
          <p:cNvPr id="4" name="Date Placeholder 3">
            <a:extLst>
              <a:ext uri="{FF2B5EF4-FFF2-40B4-BE49-F238E27FC236}">
                <a16:creationId xmlns:a16="http://schemas.microsoft.com/office/drawing/2014/main" id="{78065922-66A3-4E2C-A358-063CF1B6F3EB}"/>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321987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1DD8-7FA3-4CA1-BE38-445AA1E88C7B}"/>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34B0E1CE-D538-496F-9A3A-DC4D62796756}"/>
              </a:ext>
            </a:extLst>
          </p:cNvPr>
          <p:cNvSpPr>
            <a:spLocks noGrp="1"/>
          </p:cNvSpPr>
          <p:nvPr>
            <p:ph idx="1"/>
          </p:nvPr>
        </p:nvSpPr>
        <p:spPr/>
        <p:txBody>
          <a:bodyPr/>
          <a:lstStyle/>
          <a:p>
            <a:r>
              <a:rPr lang="en-US" dirty="0"/>
              <a:t>I’d like to thank my colleagues and the co-authors of our TRB paper on Report 893</a:t>
            </a:r>
          </a:p>
          <a:p>
            <a:pPr lvl="1"/>
            <a:r>
              <a:rPr lang="en-US" dirty="0"/>
              <a:t>Libby Thomas</a:t>
            </a:r>
          </a:p>
          <a:p>
            <a:pPr lvl="1"/>
            <a:r>
              <a:rPr lang="en-US" dirty="0"/>
              <a:t>Laura Sandt</a:t>
            </a:r>
          </a:p>
          <a:p>
            <a:pPr lvl="1"/>
            <a:r>
              <a:rPr lang="en-US" dirty="0"/>
              <a:t>Bo Lan</a:t>
            </a:r>
          </a:p>
          <a:p>
            <a:r>
              <a:rPr lang="en-US" dirty="0"/>
              <a:t>Also thanks to Chad and Brian for the invitation!</a:t>
            </a:r>
          </a:p>
        </p:txBody>
      </p:sp>
      <p:sp>
        <p:nvSpPr>
          <p:cNvPr id="4" name="Date Placeholder 3">
            <a:extLst>
              <a:ext uri="{FF2B5EF4-FFF2-40B4-BE49-F238E27FC236}">
                <a16:creationId xmlns:a16="http://schemas.microsoft.com/office/drawing/2014/main" id="{2436EA87-9EF3-444D-93C7-81E835890AAC}"/>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1618356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9FC9F-ADBC-439C-B052-B67928DA19B4}"/>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921980D6-A192-4435-A6B9-399A47B3FC97}"/>
              </a:ext>
            </a:extLst>
          </p:cNvPr>
          <p:cNvSpPr>
            <a:spLocks noGrp="1"/>
          </p:cNvSpPr>
          <p:nvPr>
            <p:ph type="subTitle" idx="1"/>
          </p:nvPr>
        </p:nvSpPr>
        <p:spPr/>
        <p:txBody>
          <a:bodyPr/>
          <a:lstStyle/>
          <a:p>
            <a:r>
              <a:rPr lang="en-US" dirty="0"/>
              <a:t>Feel free to contact me at:</a:t>
            </a:r>
          </a:p>
          <a:p>
            <a:r>
              <a:rPr lang="en-US" dirty="0"/>
              <a:t>Kumfer@hsrc.unc.edu</a:t>
            </a:r>
          </a:p>
        </p:txBody>
      </p:sp>
      <p:sp>
        <p:nvSpPr>
          <p:cNvPr id="4" name="Date Placeholder 3">
            <a:extLst>
              <a:ext uri="{FF2B5EF4-FFF2-40B4-BE49-F238E27FC236}">
                <a16:creationId xmlns:a16="http://schemas.microsoft.com/office/drawing/2014/main" id="{901A7958-17DF-4A27-9A8A-AD6B842462AA}"/>
              </a:ext>
            </a:extLst>
          </p:cNvPr>
          <p:cNvSpPr>
            <a:spLocks noGrp="1"/>
          </p:cNvSpPr>
          <p:nvPr>
            <p:ph type="dt" sz="half" idx="10"/>
          </p:nvPr>
        </p:nvSpPr>
        <p:spPr/>
        <p:txBody>
          <a:bodyPr/>
          <a:lstStyle/>
          <a:p>
            <a:fld id="{0BEDE40F-D3E2-6B46-815D-1BAD0BFB0599}" type="datetime4">
              <a:rPr lang="en-US" smtClean="0"/>
              <a:pPr/>
              <a:t>March 12, 2021</a:t>
            </a:fld>
            <a:endParaRPr lang="en-US" dirty="0"/>
          </a:p>
        </p:txBody>
      </p:sp>
    </p:spTree>
    <p:extLst>
      <p:ext uri="{BB962C8B-B14F-4D97-AF65-F5344CB8AC3E}">
        <p14:creationId xmlns:p14="http://schemas.microsoft.com/office/powerpoint/2010/main" val="647627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0CF9-E9F0-450B-9598-DB43366C733C}"/>
              </a:ext>
            </a:extLst>
          </p:cNvPr>
          <p:cNvSpPr>
            <a:spLocks noGrp="1"/>
          </p:cNvSpPr>
          <p:nvPr>
            <p:ph type="title"/>
          </p:nvPr>
        </p:nvSpPr>
        <p:spPr>
          <a:xfrm>
            <a:off x="731520" y="3565408"/>
            <a:ext cx="13167360" cy="549392"/>
          </a:xfrm>
        </p:spPr>
        <p:txBody>
          <a:bodyPr/>
          <a:lstStyle/>
          <a:p>
            <a:r>
              <a:rPr lang="en-US" sz="4800" dirty="0"/>
              <a:t>Why do we need a systemic safety approach?</a:t>
            </a:r>
          </a:p>
        </p:txBody>
      </p:sp>
      <p:sp>
        <p:nvSpPr>
          <p:cNvPr id="4" name="Date Placeholder 3">
            <a:extLst>
              <a:ext uri="{FF2B5EF4-FFF2-40B4-BE49-F238E27FC236}">
                <a16:creationId xmlns:a16="http://schemas.microsoft.com/office/drawing/2014/main" id="{F32DA480-4FF6-42F9-B9AF-0A2DB57D0240}"/>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32170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65C1-E2DC-4A0C-B465-25D068D6CA60}"/>
              </a:ext>
            </a:extLst>
          </p:cNvPr>
          <p:cNvSpPr>
            <a:spLocks noGrp="1"/>
          </p:cNvSpPr>
          <p:nvPr>
            <p:ph type="title"/>
          </p:nvPr>
        </p:nvSpPr>
        <p:spPr/>
        <p:txBody>
          <a:bodyPr/>
          <a:lstStyle/>
          <a:p>
            <a:r>
              <a:rPr lang="en-US" dirty="0"/>
              <a:t>Pedestrian Safety Trends</a:t>
            </a:r>
          </a:p>
        </p:txBody>
      </p:sp>
      <p:sp>
        <p:nvSpPr>
          <p:cNvPr id="3" name="Content Placeholder 2">
            <a:extLst>
              <a:ext uri="{FF2B5EF4-FFF2-40B4-BE49-F238E27FC236}">
                <a16:creationId xmlns:a16="http://schemas.microsoft.com/office/drawing/2014/main" id="{EF4080C4-3903-4E78-BF0C-DB0C0AEA5A86}"/>
              </a:ext>
            </a:extLst>
          </p:cNvPr>
          <p:cNvSpPr>
            <a:spLocks noGrp="1"/>
          </p:cNvSpPr>
          <p:nvPr>
            <p:ph idx="1"/>
          </p:nvPr>
        </p:nvSpPr>
        <p:spPr/>
        <p:txBody>
          <a:bodyPr/>
          <a:lstStyle/>
          <a:p>
            <a:r>
              <a:rPr lang="en-US" dirty="0"/>
              <a:t>From 2009 to 2018, pedestrian fatalities in the United States increased by 53%.</a:t>
            </a:r>
          </a:p>
          <a:p>
            <a:pPr lvl="1"/>
            <a:r>
              <a:rPr lang="en-US" dirty="0"/>
              <a:t>All other traffic fatalities increased over that same period by only 2%.</a:t>
            </a:r>
          </a:p>
          <a:p>
            <a:pPr lvl="1"/>
            <a:r>
              <a:rPr lang="en-US" dirty="0"/>
              <a:t>In 2018, pedestrian fatalities accounted for 17% of all traffic fatalities, despite low share of miles of travel and project funds.</a:t>
            </a:r>
          </a:p>
          <a:p>
            <a:pPr lvl="1"/>
            <a:r>
              <a:rPr lang="en-US" dirty="0"/>
              <a:t>The share of SUV-involved pedestrian fatalities during that time rose by 81%.</a:t>
            </a:r>
          </a:p>
          <a:p>
            <a:r>
              <a:rPr lang="en-US" dirty="0"/>
              <a:t>In 2019, the projected number of pedestrian fatalities rose to a 30-year high of 6,590.</a:t>
            </a:r>
          </a:p>
        </p:txBody>
      </p:sp>
      <p:sp>
        <p:nvSpPr>
          <p:cNvPr id="4" name="Date Placeholder 3">
            <a:extLst>
              <a:ext uri="{FF2B5EF4-FFF2-40B4-BE49-F238E27FC236}">
                <a16:creationId xmlns:a16="http://schemas.microsoft.com/office/drawing/2014/main" id="{C38F6FCD-0D15-4261-937A-42307E6E1C83}"/>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
        <p:nvSpPr>
          <p:cNvPr id="5" name="TextBox 4">
            <a:extLst>
              <a:ext uri="{FF2B5EF4-FFF2-40B4-BE49-F238E27FC236}">
                <a16:creationId xmlns:a16="http://schemas.microsoft.com/office/drawing/2014/main" id="{C4959E41-B389-4EC2-BC5F-0D0D8D359D26}"/>
              </a:ext>
            </a:extLst>
          </p:cNvPr>
          <p:cNvSpPr txBox="1"/>
          <p:nvPr/>
        </p:nvSpPr>
        <p:spPr>
          <a:xfrm>
            <a:off x="11589696" y="7107421"/>
            <a:ext cx="3040704" cy="487954"/>
          </a:xfrm>
          <a:prstGeom prst="rect">
            <a:avLst/>
          </a:prstGeom>
          <a:noFill/>
        </p:spPr>
        <p:txBody>
          <a:bodyPr wrap="none" rtlCol="0">
            <a:spAutoFit/>
          </a:bodyPr>
          <a:lstStyle/>
          <a:p>
            <a:r>
              <a:rPr lang="en-US" dirty="0"/>
              <a:t>Source: Retting, 2020</a:t>
            </a:r>
          </a:p>
        </p:txBody>
      </p:sp>
    </p:spTree>
    <p:extLst>
      <p:ext uri="{BB962C8B-B14F-4D97-AF65-F5344CB8AC3E}">
        <p14:creationId xmlns:p14="http://schemas.microsoft.com/office/powerpoint/2010/main" val="1448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65C1-E2DC-4A0C-B465-25D068D6CA60}"/>
              </a:ext>
            </a:extLst>
          </p:cNvPr>
          <p:cNvSpPr>
            <a:spLocks noGrp="1"/>
          </p:cNvSpPr>
          <p:nvPr>
            <p:ph type="title"/>
          </p:nvPr>
        </p:nvSpPr>
        <p:spPr/>
        <p:txBody>
          <a:bodyPr/>
          <a:lstStyle/>
          <a:p>
            <a:r>
              <a:rPr lang="en-US" dirty="0"/>
              <a:t>Pedestrian Safety Trends</a:t>
            </a:r>
          </a:p>
        </p:txBody>
      </p:sp>
      <p:sp>
        <p:nvSpPr>
          <p:cNvPr id="3" name="Content Placeholder 2">
            <a:extLst>
              <a:ext uri="{FF2B5EF4-FFF2-40B4-BE49-F238E27FC236}">
                <a16:creationId xmlns:a16="http://schemas.microsoft.com/office/drawing/2014/main" id="{EF4080C4-3903-4E78-BF0C-DB0C0AEA5A86}"/>
              </a:ext>
            </a:extLst>
          </p:cNvPr>
          <p:cNvSpPr>
            <a:spLocks noGrp="1"/>
          </p:cNvSpPr>
          <p:nvPr>
            <p:ph idx="1"/>
          </p:nvPr>
        </p:nvSpPr>
        <p:spPr/>
        <p:txBody>
          <a:bodyPr/>
          <a:lstStyle/>
          <a:p>
            <a:r>
              <a:rPr lang="en-US" dirty="0"/>
              <a:t>Findings are similar in Texas.</a:t>
            </a:r>
          </a:p>
          <a:p>
            <a:r>
              <a:rPr lang="en-US" dirty="0"/>
              <a:t>In 2019, there were:</a:t>
            </a:r>
          </a:p>
          <a:p>
            <a:pPr lvl="1"/>
            <a:r>
              <a:rPr lang="en-US" dirty="0"/>
              <a:t>5,975 crashes involving pedestrians</a:t>
            </a:r>
          </a:p>
          <a:p>
            <a:pPr lvl="1"/>
            <a:r>
              <a:rPr lang="en-US" dirty="0"/>
              <a:t>1,317 serious injuries</a:t>
            </a:r>
          </a:p>
          <a:p>
            <a:pPr lvl="1"/>
            <a:r>
              <a:rPr lang="en-US" dirty="0"/>
              <a:t>669 deaths</a:t>
            </a:r>
          </a:p>
          <a:p>
            <a:r>
              <a:rPr lang="en-US" dirty="0"/>
              <a:t>This was an 18% increase from 2015 to 2019</a:t>
            </a:r>
          </a:p>
          <a:p>
            <a:r>
              <a:rPr lang="en-US" dirty="0"/>
              <a:t>Pedestrians now account for 20% of all traffic fatalities in Texas</a:t>
            </a:r>
          </a:p>
        </p:txBody>
      </p:sp>
      <p:sp>
        <p:nvSpPr>
          <p:cNvPr id="4" name="Date Placeholder 3">
            <a:extLst>
              <a:ext uri="{FF2B5EF4-FFF2-40B4-BE49-F238E27FC236}">
                <a16:creationId xmlns:a16="http://schemas.microsoft.com/office/drawing/2014/main" id="{C38F6FCD-0D15-4261-937A-42307E6E1C83}"/>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
        <p:nvSpPr>
          <p:cNvPr id="5" name="TextBox 4">
            <a:extLst>
              <a:ext uri="{FF2B5EF4-FFF2-40B4-BE49-F238E27FC236}">
                <a16:creationId xmlns:a16="http://schemas.microsoft.com/office/drawing/2014/main" id="{C4959E41-B389-4EC2-BC5F-0D0D8D359D26}"/>
              </a:ext>
            </a:extLst>
          </p:cNvPr>
          <p:cNvSpPr txBox="1"/>
          <p:nvPr/>
        </p:nvSpPr>
        <p:spPr>
          <a:xfrm>
            <a:off x="11721655" y="7107421"/>
            <a:ext cx="2908745" cy="487954"/>
          </a:xfrm>
          <a:prstGeom prst="rect">
            <a:avLst/>
          </a:prstGeom>
          <a:noFill/>
        </p:spPr>
        <p:txBody>
          <a:bodyPr wrap="none" rtlCol="0">
            <a:spAutoFit/>
          </a:bodyPr>
          <a:lstStyle/>
          <a:p>
            <a:r>
              <a:rPr lang="en-US" dirty="0"/>
              <a:t>Source: TxDOT, 2020</a:t>
            </a:r>
          </a:p>
        </p:txBody>
      </p:sp>
    </p:spTree>
    <p:extLst>
      <p:ext uri="{BB962C8B-B14F-4D97-AF65-F5344CB8AC3E}">
        <p14:creationId xmlns:p14="http://schemas.microsoft.com/office/powerpoint/2010/main" val="230819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7E879-6725-41B4-BAD6-FC6288AA75EF}"/>
              </a:ext>
            </a:extLst>
          </p:cNvPr>
          <p:cNvSpPr>
            <a:spLocks noGrp="1"/>
          </p:cNvSpPr>
          <p:nvPr>
            <p:ph type="title"/>
          </p:nvPr>
        </p:nvSpPr>
        <p:spPr/>
        <p:txBody>
          <a:bodyPr/>
          <a:lstStyle/>
          <a:p>
            <a:r>
              <a:rPr lang="en-US" dirty="0"/>
              <a:t>Pedestrian Safety Trends</a:t>
            </a:r>
          </a:p>
        </p:txBody>
      </p:sp>
      <p:sp>
        <p:nvSpPr>
          <p:cNvPr id="3" name="Content Placeholder 2">
            <a:extLst>
              <a:ext uri="{FF2B5EF4-FFF2-40B4-BE49-F238E27FC236}">
                <a16:creationId xmlns:a16="http://schemas.microsoft.com/office/drawing/2014/main" id="{89408B9F-3448-45D9-BA56-831455B00CED}"/>
              </a:ext>
            </a:extLst>
          </p:cNvPr>
          <p:cNvSpPr>
            <a:spLocks noGrp="1"/>
          </p:cNvSpPr>
          <p:nvPr>
            <p:ph idx="1"/>
          </p:nvPr>
        </p:nvSpPr>
        <p:spPr/>
        <p:txBody>
          <a:bodyPr>
            <a:normAutofit/>
          </a:bodyPr>
          <a:lstStyle/>
          <a:p>
            <a:r>
              <a:rPr lang="en-US" sz="2400" dirty="0"/>
              <a:t>Pedestrian deaths on our roadways have far outpaced fatalities in all other modes, yet pedestrian safety improvements continue to be underfunded.</a:t>
            </a:r>
          </a:p>
          <a:p>
            <a:r>
              <a:rPr lang="en-US" sz="2400" dirty="0"/>
              <a:t>We still tend to think of safety outcomes as the product of individual behaviors and rational decisions.</a:t>
            </a:r>
          </a:p>
          <a:p>
            <a:r>
              <a:rPr lang="en-US" sz="2400" dirty="0"/>
              <a:t>There are four Vision Zero Cities in Texas (Austin, San Antonio, Houston, and Laredo), and Vision Zero cannot be achieved if pedestrians are not provided the same level of safety as motorists.</a:t>
            </a:r>
          </a:p>
        </p:txBody>
      </p:sp>
      <p:sp>
        <p:nvSpPr>
          <p:cNvPr id="4" name="Date Placeholder 3">
            <a:extLst>
              <a:ext uri="{FF2B5EF4-FFF2-40B4-BE49-F238E27FC236}">
                <a16:creationId xmlns:a16="http://schemas.microsoft.com/office/drawing/2014/main" id="{97BDDF3C-6B30-4A7D-BD59-1BBAA3F0E376}"/>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pic>
        <p:nvPicPr>
          <p:cNvPr id="6" name="Picture 5">
            <a:extLst>
              <a:ext uri="{FF2B5EF4-FFF2-40B4-BE49-F238E27FC236}">
                <a16:creationId xmlns:a16="http://schemas.microsoft.com/office/drawing/2014/main" id="{DB843346-38B8-4CAD-BE74-134DFF31872D}"/>
              </a:ext>
            </a:extLst>
          </p:cNvPr>
          <p:cNvPicPr>
            <a:picLocks noChangeAspect="1"/>
          </p:cNvPicPr>
          <p:nvPr/>
        </p:nvPicPr>
        <p:blipFill rotWithShape="1">
          <a:blip r:embed="rId2"/>
          <a:srcRect l="37393" t="21710" r="20085" b="39316"/>
          <a:stretch/>
        </p:blipFill>
        <p:spPr>
          <a:xfrm>
            <a:off x="3870217" y="3404382"/>
            <a:ext cx="6889965" cy="3947016"/>
          </a:xfrm>
          <a:prstGeom prst="rect">
            <a:avLst/>
          </a:prstGeom>
        </p:spPr>
      </p:pic>
    </p:spTree>
    <p:extLst>
      <p:ext uri="{BB962C8B-B14F-4D97-AF65-F5344CB8AC3E}">
        <p14:creationId xmlns:p14="http://schemas.microsoft.com/office/powerpoint/2010/main" val="1729374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0CF9-E9F0-450B-9598-DB43366C733C}"/>
              </a:ext>
            </a:extLst>
          </p:cNvPr>
          <p:cNvSpPr>
            <a:spLocks noGrp="1"/>
          </p:cNvSpPr>
          <p:nvPr>
            <p:ph type="title"/>
          </p:nvPr>
        </p:nvSpPr>
        <p:spPr>
          <a:xfrm>
            <a:off x="731520" y="3565408"/>
            <a:ext cx="13167360" cy="549392"/>
          </a:xfrm>
        </p:spPr>
        <p:txBody>
          <a:bodyPr/>
          <a:lstStyle/>
          <a:p>
            <a:r>
              <a:rPr lang="en-US" sz="4800" dirty="0"/>
              <a:t>How do we measure safety?</a:t>
            </a:r>
          </a:p>
        </p:txBody>
      </p:sp>
      <p:sp>
        <p:nvSpPr>
          <p:cNvPr id="4" name="Date Placeholder 3">
            <a:extLst>
              <a:ext uri="{FF2B5EF4-FFF2-40B4-BE49-F238E27FC236}">
                <a16:creationId xmlns:a16="http://schemas.microsoft.com/office/drawing/2014/main" id="{F32DA480-4FF6-42F9-B9AF-0A2DB57D0240}"/>
              </a:ext>
            </a:extLst>
          </p:cNvPr>
          <p:cNvSpPr>
            <a:spLocks noGrp="1"/>
          </p:cNvSpPr>
          <p:nvPr>
            <p:ph type="dt" sz="half" idx="10"/>
          </p:nvPr>
        </p:nvSpPr>
        <p:spPr/>
        <p:txBody>
          <a:bodyPr/>
          <a:lstStyle/>
          <a:p>
            <a:fld id="{1682C668-C39B-C54B-A3C8-79F9D24A2384}" type="datetime4">
              <a:rPr lang="en-US" smtClean="0"/>
              <a:pPr/>
              <a:t>March 12, 2021</a:t>
            </a:fld>
            <a:endParaRPr lang="en-US" dirty="0"/>
          </a:p>
        </p:txBody>
      </p:sp>
    </p:spTree>
    <p:extLst>
      <p:ext uri="{BB962C8B-B14F-4D97-AF65-F5344CB8AC3E}">
        <p14:creationId xmlns:p14="http://schemas.microsoft.com/office/powerpoint/2010/main" val="186709971"/>
      </p:ext>
    </p:extLst>
  </p:cSld>
  <p:clrMapOvr>
    <a:masterClrMapping/>
  </p:clrMapOvr>
</p:sld>
</file>

<file path=ppt/theme/theme1.xml><?xml version="1.0" encoding="utf-8"?>
<a:theme xmlns:a="http://schemas.openxmlformats.org/drawingml/2006/main" name="HSRC">
  <a:themeElements>
    <a:clrScheme name="Custom 4">
      <a:dk1>
        <a:srgbClr val="0C1E2C"/>
      </a:dk1>
      <a:lt1>
        <a:srgbClr val="FFFFFE"/>
      </a:lt1>
      <a:dk2>
        <a:srgbClr val="0C1E2C"/>
      </a:dk2>
      <a:lt2>
        <a:srgbClr val="FFFFFE"/>
      </a:lt2>
      <a:accent1>
        <a:srgbClr val="0C1E2C"/>
      </a:accent1>
      <a:accent2>
        <a:srgbClr val="194160"/>
      </a:accent2>
      <a:accent3>
        <a:srgbClr val="2273A5"/>
      </a:accent3>
      <a:accent4>
        <a:srgbClr val="ADC8DD"/>
      </a:accent4>
      <a:accent5>
        <a:srgbClr val="E6F2F6"/>
      </a:accent5>
      <a:accent6>
        <a:srgbClr val="E6F2F6"/>
      </a:accent6>
      <a:hlink>
        <a:srgbClr val="2273A5"/>
      </a:hlink>
      <a:folHlink>
        <a:srgbClr val="ADC8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6E1CA22297445B99DF4590DFF6E11" ma:contentTypeVersion="12" ma:contentTypeDescription="Create a new document." ma:contentTypeScope="" ma:versionID="a4a7f8e3fa5a7b8af90108f538d9c4de">
  <xsd:schema xmlns:xsd="http://www.w3.org/2001/XMLSchema" xmlns:xs="http://www.w3.org/2001/XMLSchema" xmlns:p="http://schemas.microsoft.com/office/2006/metadata/properties" xmlns:ns2="6c2a5d45-ecec-4eb8-9b14-12a132e17a24" xmlns:ns3="152bb8f6-9943-4e0b-b149-e0c8655e40cd" targetNamespace="http://schemas.microsoft.com/office/2006/metadata/properties" ma:root="true" ma:fieldsID="78700f9778ecfb7af4f50feb2310486c" ns2:_="" ns3:_="">
    <xsd:import namespace="6c2a5d45-ecec-4eb8-9b14-12a132e17a24"/>
    <xsd:import namespace="152bb8f6-9943-4e0b-b149-e0c8655e40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2a5d45-ecec-4eb8-9b14-12a132e17a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2bb8f6-9943-4e0b-b149-e0c8655e40c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503B9F-A187-4F0D-8B68-80C6B8EAAC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2a5d45-ecec-4eb8-9b14-12a132e17a24"/>
    <ds:schemaRef ds:uri="152bb8f6-9943-4e0b-b149-e0c8655e4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FCAA46-DE93-447C-9619-46A7051A3F0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1994D9D-AECB-47AF-9427-9370A705F7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HSRC.thmx</Template>
  <TotalTime>4624</TotalTime>
  <Words>2457</Words>
  <Application>Microsoft Office PowerPoint</Application>
  <PresentationFormat>Custom</PresentationFormat>
  <Paragraphs>352</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Cambria Math</vt:lpstr>
      <vt:lpstr>Segoe UI</vt:lpstr>
      <vt:lpstr>Symbol</vt:lpstr>
      <vt:lpstr>Times New Roman</vt:lpstr>
      <vt:lpstr>HSRC</vt:lpstr>
      <vt:lpstr>Identifying Pedestrian Safety Risks Through Systemic Crash Analysis</vt:lpstr>
      <vt:lpstr>Overview</vt:lpstr>
      <vt:lpstr>Introduction</vt:lpstr>
      <vt:lpstr>Introduction</vt:lpstr>
      <vt:lpstr>Why do we need a systemic safety approach?</vt:lpstr>
      <vt:lpstr>Pedestrian Safety Trends</vt:lpstr>
      <vt:lpstr>Pedestrian Safety Trends</vt:lpstr>
      <vt:lpstr>Pedestrian Safety Trends</vt:lpstr>
      <vt:lpstr>How do we measure safety?</vt:lpstr>
      <vt:lpstr>The Traditional Approach</vt:lpstr>
      <vt:lpstr>Safety Performance Functions</vt:lpstr>
      <vt:lpstr>Safety Performance Functions or Crash Rates?</vt:lpstr>
      <vt:lpstr>A Risk-Based Approach</vt:lpstr>
      <vt:lpstr>Examining Risk</vt:lpstr>
      <vt:lpstr>Examining Risk</vt:lpstr>
      <vt:lpstr>How is a systemic approach different?</vt:lpstr>
      <vt:lpstr>The Systemic Approach</vt:lpstr>
      <vt:lpstr>Step 1: Define Study Scope</vt:lpstr>
      <vt:lpstr>Step 1: Define Study Scope</vt:lpstr>
      <vt:lpstr>Step 2: Compile Data</vt:lpstr>
      <vt:lpstr>Step 2: Compile Data</vt:lpstr>
      <vt:lpstr>Step 3: Determine Risk Factors</vt:lpstr>
      <vt:lpstr>Step 3: Determine Risk Factors</vt:lpstr>
      <vt:lpstr>Step 3: Determine Risk Factors</vt:lpstr>
      <vt:lpstr>Step 4: Identify Potential Treatment Sites</vt:lpstr>
      <vt:lpstr>Step 4: Identify Potential Treatment Sites</vt:lpstr>
      <vt:lpstr>What countermeasures can we use?</vt:lpstr>
      <vt:lpstr>Step 5: Select Potential Countermeasures</vt:lpstr>
      <vt:lpstr>Step 5: Select Potential Countermeasures</vt:lpstr>
      <vt:lpstr>Consider the Safe Systems Approach</vt:lpstr>
      <vt:lpstr>Kinetic Energy and Pedestrians</vt:lpstr>
      <vt:lpstr>Managing Kinetic Energy</vt:lpstr>
      <vt:lpstr>Steps 6 and 7: Refine and Evaluate</vt:lpstr>
      <vt:lpstr>Project Prioritization</vt:lpstr>
      <vt:lpstr>How have State DOTs used systemic safety approaches?</vt:lpstr>
      <vt:lpstr>Numerous Examples</vt:lpstr>
      <vt:lpstr>Oregon DOT</vt:lpstr>
      <vt:lpstr>Oregon DOT</vt:lpstr>
      <vt:lpstr>Arizona DOT</vt:lpstr>
      <vt:lpstr>Conclusions</vt:lpstr>
      <vt:lpstr>Acknowledgments</vt:lpstr>
      <vt:lpstr>Questions?</vt:lpstr>
    </vt:vector>
  </TitlesOfParts>
  <Company>Highway Safety Research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Jonathon Weisenfeld</dc:creator>
  <cp:lastModifiedBy>Kumfer, Wesley James</cp:lastModifiedBy>
  <cp:revision>56</cp:revision>
  <dcterms:created xsi:type="dcterms:W3CDTF">2015-12-15T18:50:40Z</dcterms:created>
  <dcterms:modified xsi:type="dcterms:W3CDTF">2021-03-12T20:12:36Z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0x010100C516E1CA22297445B99DF4590DFF6E11</vt:lpwstr>
  </property>
</Properties>
</file>